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10287000" cx="18288000"/>
  <p:notesSz cx="6858000" cy="9144000"/>
  <p:embeddedFontLst>
    <p:embeddedFont>
      <p:font typeface="League Spartan"/>
      <p:regular r:id="rId25"/>
      <p:bold r:id="rId26"/>
    </p:embeddedFont>
    <p:embeddedFont>
      <p:font typeface="Lato"/>
      <p:bold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29" roundtripDataSignature="AMtx7mgm5gpBK3mwO1ztxAWRiBkscy5+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LeagueSpartan-bold.fntdata"/><Relationship Id="rId25" Type="http://schemas.openxmlformats.org/officeDocument/2006/relationships/font" Target="fonts/LeagueSpartan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customschemas.google.com/relationships/presentationmetadata" Target="meta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4a4bbbcb99_1_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34a4bbbcb99_1_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3e3ae5f97f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6" name="Google Shape;386;g33e3ae5f97f_0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47e5706f8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1" name="Google Shape;411;g347e5706f84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3e3ae5f97f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3" name="Google Shape;433;g33e3ae5f97f_0_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493a35b0c7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7" name="Google Shape;457;g3493a35b0c7_0_2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493a35b0c7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0" name="Google Shape;480;g3493a35b0c7_0_2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3e3ae5f97f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3" name="Google Shape;503;g33e3ae5f97f_0_1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ee7a367a85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7" name="Google Shape;527;g1ee7a367a85_0_1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47e5706f84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9" name="Google Shape;549;g347e5706f84_1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4a4bbbcb99_1_3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g34a4bbbcb99_1_3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g34a4bbbcb99_1_3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4a4bbbcb99_1_2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34a4bbbcb99_1_2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5" name="Google Shape;20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493a35b0c7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5" name="Google Shape;245;g3493a35b0c7_0_2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3e3ae5f97f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8" name="Google Shape;268;g33e3ae5f97f_0_1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493a35b0c7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4" name="Google Shape;294;g3493a35b0c7_0_2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493a35b0c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7" name="Google Shape;317;g3493a35b0c7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493a35b0c7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0" name="Google Shape;340;g3493a35b0c7_0_3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acf28788f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3" name="Google Shape;363;g2acf28788f8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4a4bbbcb99_1_32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g34a4bbbcb99_1_32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g34a4bbbcb99_1_32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4a4bbbcb99_1_329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34a4bbbcb99_1_32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g34a4bbbcb99_1_32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34a4bbbcb99_1_32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34a4bbbcb99_1_32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4a4bbbcb99_1_3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34a4bbbcb99_1_33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34a4bbbcb99_1_33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34a4bbbcb99_1_33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34a4bbbcb99_1_33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4a4bbbcb99_1_341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34a4bbbcb99_1_341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g34a4bbbcb99_1_34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g34a4bbbcb99_1_34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34a4bbbcb99_1_34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4a4bbbcb99_1_34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34a4bbbcb99_1_347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1" name="Google Shape;111;g34a4bbbcb99_1_347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2" name="Google Shape;112;g34a4bbbcb99_1_34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34a4bbbcb99_1_34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34a4bbbcb99_1_34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4a4bbbcb99_1_35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34a4bbbcb99_1_354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g34a4bbbcb99_1_354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9" name="Google Shape;119;g34a4bbbcb99_1_354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g34a4bbbcb99_1_354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1" name="Google Shape;121;g34a4bbbcb99_1_35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34a4bbbcb99_1_35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34a4bbbcb99_1_35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4a4bbbcb99_1_36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34a4bbbcb99_1_36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34a4bbbcb99_1_36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34a4bbbcb99_1_36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4a4bbbcb99_1_368"/>
          <p:cNvSpPr txBox="1"/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34a4bbbcb99_1_368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2" name="Google Shape;132;g34a4bbbcb99_1_368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3" name="Google Shape;133;g34a4bbbcb99_1_36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g34a4bbbcb99_1_36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34a4bbbcb99_1_36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a4bbbcb99_1_375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34a4bbbcb99_1_37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g34a4bbbcb99_1_375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0" name="Google Shape;140;g34a4bbbcb99_1_37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g34a4bbbcb99_1_37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34a4bbbcb99_1_37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4a4bbbcb99_1_38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34a4bbbcb99_1_382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g34a4bbbcb99_1_38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g34a4bbbcb99_1_38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g34a4bbbcb99_1_38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4a4bbbcb99_1_388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34a4bbbcb99_1_388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g34a4bbbcb99_1_38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g34a4bbbcb99_1_38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g34a4bbbcb99_1_38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0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7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4a4bbbcb99_1_3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g34a4bbbcb99_1_319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g34a4bbbcb99_1_31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g34a4bbbcb99_1_31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g34a4bbbcb99_1_31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jp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1.png"/><Relationship Id="rId7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24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Relationship Id="rId4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g"/><Relationship Id="rId4" Type="http://schemas.openxmlformats.org/officeDocument/2006/relationships/image" Target="../media/image7.png"/><Relationship Id="rId9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4.png"/><Relationship Id="rId8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16.png"/><Relationship Id="rId7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4a4bbbcb99_1_9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1000"/>
            </a:blip>
            <a:stretch>
              <a:fillRect b="0" l="-20309" r="-2030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0" name="Google Shape;160;g34a4bbbcb99_1_93"/>
          <p:cNvGrpSpPr/>
          <p:nvPr/>
        </p:nvGrpSpPr>
        <p:grpSpPr>
          <a:xfrm>
            <a:off x="0" y="-180827"/>
            <a:ext cx="3548068" cy="10468053"/>
            <a:chOff x="0" y="-47625"/>
            <a:chExt cx="934563" cy="2757000"/>
          </a:xfrm>
        </p:grpSpPr>
        <p:sp>
          <p:nvSpPr>
            <p:cNvPr id="161" name="Google Shape;161;g34a4bbbcb99_1_93"/>
            <p:cNvSpPr/>
            <p:nvPr/>
          </p:nvSpPr>
          <p:spPr>
            <a:xfrm>
              <a:off x="0" y="0"/>
              <a:ext cx="934563" cy="2709333"/>
            </a:xfrm>
            <a:custGeom>
              <a:rect b="b" l="l" r="r" t="t"/>
              <a:pathLst>
                <a:path extrusionOk="0" h="2709333" w="934563">
                  <a:moveTo>
                    <a:pt x="0" y="0"/>
                  </a:moveTo>
                  <a:lnTo>
                    <a:pt x="934563" y="0"/>
                  </a:lnTo>
                  <a:lnTo>
                    <a:pt x="9345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5234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g34a4bbbcb99_1_93"/>
            <p:cNvSpPr txBox="1"/>
            <p:nvPr/>
          </p:nvSpPr>
          <p:spPr>
            <a:xfrm>
              <a:off x="0" y="-47625"/>
              <a:ext cx="934500" cy="27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g34a4bbbcb99_1_93"/>
          <p:cNvSpPr txBox="1"/>
          <p:nvPr/>
        </p:nvSpPr>
        <p:spPr>
          <a:xfrm>
            <a:off x="7177088" y="4319588"/>
            <a:ext cx="10433100" cy="13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45">
                <a:solidFill>
                  <a:srgbClr val="EE512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DOT NET DAY</a:t>
            </a:r>
            <a:endParaRPr/>
          </a:p>
        </p:txBody>
      </p:sp>
      <p:cxnSp>
        <p:nvCxnSpPr>
          <p:cNvPr id="164" name="Google Shape;164;g34a4bbbcb99_1_93"/>
          <p:cNvCxnSpPr/>
          <p:nvPr/>
        </p:nvCxnSpPr>
        <p:spPr>
          <a:xfrm>
            <a:off x="7177088" y="5765800"/>
            <a:ext cx="8156700" cy="0"/>
          </a:xfrm>
          <a:prstGeom prst="straightConnector1">
            <a:avLst/>
          </a:prstGeom>
          <a:noFill/>
          <a:ln cap="flat" cmpd="sng" w="38100">
            <a:solidFill>
              <a:srgbClr val="15234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5" name="Google Shape;165;g34a4bbbcb99_1_93"/>
          <p:cNvSpPr/>
          <p:nvPr/>
        </p:nvSpPr>
        <p:spPr>
          <a:xfrm>
            <a:off x="622534" y="1272078"/>
            <a:ext cx="2925884" cy="7723794"/>
          </a:xfrm>
          <a:custGeom>
            <a:rect b="b" l="l" r="r" t="t"/>
            <a:pathLst>
              <a:path extrusionOk="0" h="7723794" w="2925884">
                <a:moveTo>
                  <a:pt x="0" y="0"/>
                </a:moveTo>
                <a:lnTo>
                  <a:pt x="2925884" y="0"/>
                </a:lnTo>
                <a:lnTo>
                  <a:pt x="2925884" y="7723794"/>
                </a:lnTo>
                <a:lnTo>
                  <a:pt x="0" y="77237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10000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6" name="Google Shape;166;g34a4bbbcb99_1_93"/>
          <p:cNvGrpSpPr/>
          <p:nvPr/>
        </p:nvGrpSpPr>
        <p:grpSpPr>
          <a:xfrm>
            <a:off x="7221538" y="2728917"/>
            <a:ext cx="9096075" cy="1560723"/>
            <a:chOff x="0" y="-190342"/>
            <a:chExt cx="12128100" cy="2079300"/>
          </a:xfrm>
        </p:grpSpPr>
        <p:sp>
          <p:nvSpPr>
            <p:cNvPr id="167" name="Google Shape;167;g34a4bbbcb99_1_93"/>
            <p:cNvSpPr txBox="1"/>
            <p:nvPr/>
          </p:nvSpPr>
          <p:spPr>
            <a:xfrm>
              <a:off x="0" y="-190342"/>
              <a:ext cx="12128100" cy="207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0140">
                  <a:solidFill>
                    <a:srgbClr val="2890C9"/>
                  </a:solidFill>
                  <a:latin typeface="Lato"/>
                  <a:ea typeface="Lato"/>
                  <a:cs typeface="Lato"/>
                  <a:sym typeface="Lato"/>
                </a:rPr>
                <a:t>8</a:t>
              </a:r>
              <a:endParaRPr/>
            </a:p>
          </p:txBody>
        </p:sp>
        <p:sp>
          <p:nvSpPr>
            <p:cNvPr id="168" name="Google Shape;168;g34a4bbbcb99_1_93"/>
            <p:cNvSpPr txBox="1"/>
            <p:nvPr/>
          </p:nvSpPr>
          <p:spPr>
            <a:xfrm>
              <a:off x="876274" y="-95172"/>
              <a:ext cx="789600" cy="91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3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4445">
                  <a:solidFill>
                    <a:srgbClr val="2890C9"/>
                  </a:solidFill>
                  <a:latin typeface="Lato"/>
                  <a:ea typeface="Lato"/>
                  <a:cs typeface="Lato"/>
                  <a:sym typeface="Lato"/>
                </a:rPr>
                <a:t>th</a:t>
              </a:r>
              <a:endParaRPr/>
            </a:p>
          </p:txBody>
        </p:sp>
      </p:grpSp>
      <p:sp>
        <p:nvSpPr>
          <p:cNvPr id="169" name="Google Shape;169;g34a4bbbcb99_1_93"/>
          <p:cNvSpPr txBox="1"/>
          <p:nvPr/>
        </p:nvSpPr>
        <p:spPr>
          <a:xfrm rot="15494">
            <a:off x="7178751" y="5811428"/>
            <a:ext cx="10650108" cy="7965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75">
                <a:solidFill>
                  <a:srgbClr val="15234D"/>
                </a:solidFill>
                <a:latin typeface="Lato"/>
                <a:ea typeface="Lato"/>
                <a:cs typeface="Lato"/>
                <a:sym typeface="Lato"/>
              </a:rPr>
              <a:t>https://www.mdcahmedabad.com</a:t>
            </a:r>
            <a:endParaRPr/>
          </a:p>
        </p:txBody>
      </p:sp>
      <p:sp>
        <p:nvSpPr>
          <p:cNvPr id="170" name="Google Shape;170;g34a4bbbcb99_1_93"/>
          <p:cNvSpPr/>
          <p:nvPr/>
        </p:nvSpPr>
        <p:spPr>
          <a:xfrm>
            <a:off x="416257" y="1304681"/>
            <a:ext cx="6221594" cy="7723448"/>
          </a:xfrm>
          <a:custGeom>
            <a:rect b="b" l="l" r="r" t="t"/>
            <a:pathLst>
              <a:path extrusionOk="0" h="1868953" w="1505528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55339" l="-30327" r="-29687" t="-7382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34a4bbbcb99_1_93"/>
          <p:cNvSpPr txBox="1"/>
          <p:nvPr/>
        </p:nvSpPr>
        <p:spPr>
          <a:xfrm>
            <a:off x="9563349" y="7409140"/>
            <a:ext cx="3384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81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rgbClr val="EE512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SPEAKERS</a:t>
            </a:r>
            <a:endParaRPr/>
          </a:p>
        </p:txBody>
      </p:sp>
      <p:pic>
        <p:nvPicPr>
          <p:cNvPr descr="A blue and black logo&#10;&#10;AI-generated content may be incorrect." id="172" name="Google Shape;172;g34a4bbbcb99_1_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106296" y="9049503"/>
            <a:ext cx="3705611" cy="81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34a4bbbcb99_1_9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09453" y="9081244"/>
            <a:ext cx="2463900" cy="781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3e3ae5f97f_0_6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b="0" l="-20309" r="-20309" t="0"/>
            </a:stretch>
          </a:blipFill>
          <a:ln>
            <a:noFill/>
          </a:ln>
        </p:spPr>
      </p:sp>
      <p:sp>
        <p:nvSpPr>
          <p:cNvPr id="389" name="Google Shape;389;g33e3ae5f97f_0_67"/>
          <p:cNvSpPr/>
          <p:nvPr/>
        </p:nvSpPr>
        <p:spPr>
          <a:xfrm>
            <a:off x="16609579" y="94224"/>
            <a:ext cx="1505528" cy="1868953"/>
          </a:xfrm>
          <a:custGeom>
            <a:rect b="b" l="l" r="r" t="t"/>
            <a:pathLst>
              <a:path extrusionOk="0" h="1868953" w="1505528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5326" l="-30327" r="-29687" t="-73815"/>
            </a:stretch>
          </a:blipFill>
          <a:ln>
            <a:noFill/>
          </a:ln>
        </p:spPr>
      </p:sp>
      <p:grpSp>
        <p:nvGrpSpPr>
          <p:cNvPr id="390" name="Google Shape;390;g33e3ae5f97f_0_67"/>
          <p:cNvGrpSpPr/>
          <p:nvPr/>
        </p:nvGrpSpPr>
        <p:grpSpPr>
          <a:xfrm>
            <a:off x="0" y="9941271"/>
            <a:ext cx="4572187" cy="345729"/>
            <a:chOff x="0" y="-47625"/>
            <a:chExt cx="1104900" cy="83120"/>
          </a:xfrm>
        </p:grpSpPr>
        <p:sp>
          <p:nvSpPr>
            <p:cNvPr id="391" name="Google Shape;391;g33e3ae5f97f_0_67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g33e3ae5f97f_0_67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3" name="Google Shape;393;g33e3ae5f97f_0_67"/>
          <p:cNvGrpSpPr/>
          <p:nvPr/>
        </p:nvGrpSpPr>
        <p:grpSpPr>
          <a:xfrm>
            <a:off x="4572000" y="9941271"/>
            <a:ext cx="4572187" cy="345729"/>
            <a:chOff x="0" y="-47625"/>
            <a:chExt cx="1104900" cy="83120"/>
          </a:xfrm>
        </p:grpSpPr>
        <p:sp>
          <p:nvSpPr>
            <p:cNvPr id="394" name="Google Shape;394;g33e3ae5f97f_0_67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g33e3ae5f97f_0_67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6" name="Google Shape;396;g33e3ae5f97f_0_67"/>
          <p:cNvGrpSpPr/>
          <p:nvPr/>
        </p:nvGrpSpPr>
        <p:grpSpPr>
          <a:xfrm>
            <a:off x="9144000" y="9941271"/>
            <a:ext cx="4572187" cy="345729"/>
            <a:chOff x="0" y="-47625"/>
            <a:chExt cx="1104900" cy="83120"/>
          </a:xfrm>
        </p:grpSpPr>
        <p:sp>
          <p:nvSpPr>
            <p:cNvPr id="397" name="Google Shape;397;g33e3ae5f97f_0_67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g33e3ae5f97f_0_67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9" name="Google Shape;399;g33e3ae5f97f_0_67"/>
          <p:cNvGrpSpPr/>
          <p:nvPr/>
        </p:nvGrpSpPr>
        <p:grpSpPr>
          <a:xfrm>
            <a:off x="13716000" y="9941271"/>
            <a:ext cx="4572187" cy="345729"/>
            <a:chOff x="0" y="-47625"/>
            <a:chExt cx="1104900" cy="83120"/>
          </a:xfrm>
        </p:grpSpPr>
        <p:sp>
          <p:nvSpPr>
            <p:cNvPr id="400" name="Google Shape;400;g33e3ae5f97f_0_67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g33e3ae5f97f_0_67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2" name="Google Shape;402;g33e3ae5f97f_0_67"/>
          <p:cNvSpPr/>
          <p:nvPr/>
        </p:nvSpPr>
        <p:spPr>
          <a:xfrm>
            <a:off x="5715000" y="886761"/>
            <a:ext cx="6858000" cy="8513478"/>
          </a:xfrm>
          <a:custGeom>
            <a:rect b="b" l="l" r="r" t="t"/>
            <a:pathLst>
              <a:path extrusionOk="0" h="8513478" w="685800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b="-55326" l="-30327" r="-29687" t="-73815"/>
            </a:stretch>
          </a:blipFill>
          <a:ln>
            <a:noFill/>
          </a:ln>
        </p:spPr>
      </p:sp>
      <p:sp>
        <p:nvSpPr>
          <p:cNvPr id="403" name="Google Shape;403;g33e3ae5f97f_0_67"/>
          <p:cNvSpPr txBox="1"/>
          <p:nvPr/>
        </p:nvSpPr>
        <p:spPr>
          <a:xfrm>
            <a:off x="5715000" y="510575"/>
            <a:ext cx="63306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rgbClr val="1523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g33e3ae5f97f_0_67"/>
          <p:cNvSpPr txBox="1"/>
          <p:nvPr/>
        </p:nvSpPr>
        <p:spPr>
          <a:xfrm>
            <a:off x="0" y="340513"/>
            <a:ext cx="18288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lang="en-US" sz="7000">
                <a:solidFill>
                  <a:srgbClr val="15234D"/>
                </a:solidFill>
              </a:rPr>
              <a:t>Building Blocks</a:t>
            </a:r>
            <a:endParaRPr b="1" sz="7000">
              <a:solidFill>
                <a:srgbClr val="15234D"/>
              </a:solidFill>
            </a:endParaRPr>
          </a:p>
        </p:txBody>
      </p:sp>
      <p:sp>
        <p:nvSpPr>
          <p:cNvPr id="405" name="Google Shape;405;g33e3ae5f97f_0_67"/>
          <p:cNvSpPr txBox="1"/>
          <p:nvPr/>
        </p:nvSpPr>
        <p:spPr>
          <a:xfrm>
            <a:off x="2287800" y="2894300"/>
            <a:ext cx="14321700" cy="15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IChatClient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Responsible for interacting with AI services.</a:t>
            </a:r>
            <a:endParaRPr sz="3600">
              <a:solidFill>
                <a:srgbClr val="15234D"/>
              </a:solidFill>
            </a:endParaRPr>
          </a:p>
        </p:txBody>
      </p:sp>
      <p:pic>
        <p:nvPicPr>
          <p:cNvPr id="406" name="Google Shape;406;g33e3ae5f97f_0_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600" y="637723"/>
            <a:ext cx="2463900" cy="78197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g33e3ae5f97f_0_67"/>
          <p:cNvSpPr txBox="1"/>
          <p:nvPr/>
        </p:nvSpPr>
        <p:spPr>
          <a:xfrm>
            <a:off x="2364000" y="4418300"/>
            <a:ext cx="14321700" cy="15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ChatMessage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Represents a chat message used by an IChatClient</a:t>
            </a:r>
            <a:endParaRPr sz="3600">
              <a:solidFill>
                <a:srgbClr val="15234D"/>
              </a:solidFill>
            </a:endParaRPr>
          </a:p>
        </p:txBody>
      </p:sp>
      <p:sp>
        <p:nvSpPr>
          <p:cNvPr id="408" name="Google Shape;408;g33e3ae5f97f_0_67"/>
          <p:cNvSpPr txBox="1"/>
          <p:nvPr/>
        </p:nvSpPr>
        <p:spPr>
          <a:xfrm>
            <a:off x="2364000" y="5935425"/>
            <a:ext cx="14321700" cy="2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ChatRole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System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A</a:t>
            </a:r>
            <a:r>
              <a:rPr lang="en-US" sz="3600">
                <a:solidFill>
                  <a:srgbClr val="15234D"/>
                </a:solidFill>
              </a:rPr>
              <a:t>ssistant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User</a:t>
            </a:r>
            <a:endParaRPr sz="3600">
              <a:solidFill>
                <a:srgbClr val="15234D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47e5706f84_1_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b="0" l="-20309" r="-20309" t="0"/>
            </a:stretch>
          </a:blipFill>
          <a:ln>
            <a:noFill/>
          </a:ln>
        </p:spPr>
      </p:sp>
      <p:sp>
        <p:nvSpPr>
          <p:cNvPr id="414" name="Google Shape;414;g347e5706f84_1_0"/>
          <p:cNvSpPr/>
          <p:nvPr/>
        </p:nvSpPr>
        <p:spPr>
          <a:xfrm>
            <a:off x="16609579" y="94224"/>
            <a:ext cx="1505528" cy="1868953"/>
          </a:xfrm>
          <a:custGeom>
            <a:rect b="b" l="l" r="r" t="t"/>
            <a:pathLst>
              <a:path extrusionOk="0" h="1868953" w="1505528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5339" l="-30329" r="-29678" t="-73818"/>
            </a:stretch>
          </a:blipFill>
          <a:ln>
            <a:noFill/>
          </a:ln>
        </p:spPr>
      </p:sp>
      <p:grpSp>
        <p:nvGrpSpPr>
          <p:cNvPr id="415" name="Google Shape;415;g347e5706f84_1_0"/>
          <p:cNvGrpSpPr/>
          <p:nvPr/>
        </p:nvGrpSpPr>
        <p:grpSpPr>
          <a:xfrm>
            <a:off x="0" y="9941271"/>
            <a:ext cx="4572187" cy="345729"/>
            <a:chOff x="0" y="-47625"/>
            <a:chExt cx="1104900" cy="83120"/>
          </a:xfrm>
        </p:grpSpPr>
        <p:sp>
          <p:nvSpPr>
            <p:cNvPr id="416" name="Google Shape;416;g347e5706f84_1_0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g347e5706f84_1_0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8" name="Google Shape;418;g347e5706f84_1_0"/>
          <p:cNvGrpSpPr/>
          <p:nvPr/>
        </p:nvGrpSpPr>
        <p:grpSpPr>
          <a:xfrm>
            <a:off x="4572000" y="9941271"/>
            <a:ext cx="4572187" cy="345729"/>
            <a:chOff x="0" y="-47625"/>
            <a:chExt cx="1104900" cy="83120"/>
          </a:xfrm>
        </p:grpSpPr>
        <p:sp>
          <p:nvSpPr>
            <p:cNvPr id="419" name="Google Shape;419;g347e5706f84_1_0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g347e5706f84_1_0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1" name="Google Shape;421;g347e5706f84_1_0"/>
          <p:cNvGrpSpPr/>
          <p:nvPr/>
        </p:nvGrpSpPr>
        <p:grpSpPr>
          <a:xfrm>
            <a:off x="9144000" y="9941271"/>
            <a:ext cx="4572187" cy="345729"/>
            <a:chOff x="0" y="-47625"/>
            <a:chExt cx="1104900" cy="83120"/>
          </a:xfrm>
        </p:grpSpPr>
        <p:sp>
          <p:nvSpPr>
            <p:cNvPr id="422" name="Google Shape;422;g347e5706f84_1_0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g347e5706f84_1_0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4" name="Google Shape;424;g347e5706f84_1_0"/>
          <p:cNvGrpSpPr/>
          <p:nvPr/>
        </p:nvGrpSpPr>
        <p:grpSpPr>
          <a:xfrm>
            <a:off x="13716000" y="9941271"/>
            <a:ext cx="4572187" cy="345729"/>
            <a:chOff x="0" y="-47625"/>
            <a:chExt cx="1104900" cy="83120"/>
          </a:xfrm>
        </p:grpSpPr>
        <p:sp>
          <p:nvSpPr>
            <p:cNvPr id="425" name="Google Shape;425;g347e5706f84_1_0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g347e5706f84_1_0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7" name="Google Shape;427;g347e5706f84_1_0"/>
          <p:cNvSpPr/>
          <p:nvPr/>
        </p:nvSpPr>
        <p:spPr>
          <a:xfrm>
            <a:off x="5715000" y="886761"/>
            <a:ext cx="6858000" cy="8513478"/>
          </a:xfrm>
          <a:custGeom>
            <a:rect b="b" l="l" r="r" t="t"/>
            <a:pathLst>
              <a:path extrusionOk="0" h="8513478" w="685800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b="-55339" l="-30329" r="-29678" t="-73818"/>
            </a:stretch>
          </a:blipFill>
          <a:ln>
            <a:noFill/>
          </a:ln>
        </p:spPr>
      </p:sp>
      <p:sp>
        <p:nvSpPr>
          <p:cNvPr id="428" name="Google Shape;428;g347e5706f84_1_0"/>
          <p:cNvSpPr txBox="1"/>
          <p:nvPr/>
        </p:nvSpPr>
        <p:spPr>
          <a:xfrm>
            <a:off x="5715000" y="510575"/>
            <a:ext cx="63306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rgbClr val="1523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g347e5706f84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600" y="637723"/>
            <a:ext cx="2463900" cy="78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347e5706f84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25000" y="1729800"/>
            <a:ext cx="14037977" cy="790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3e3ae5f97f_0_8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b="0" l="-20309" r="-20309" t="0"/>
            </a:stretch>
          </a:blipFill>
          <a:ln>
            <a:noFill/>
          </a:ln>
        </p:spPr>
      </p:sp>
      <p:sp>
        <p:nvSpPr>
          <p:cNvPr id="436" name="Google Shape;436;g33e3ae5f97f_0_89"/>
          <p:cNvSpPr/>
          <p:nvPr/>
        </p:nvSpPr>
        <p:spPr>
          <a:xfrm>
            <a:off x="16609579" y="94224"/>
            <a:ext cx="1505528" cy="1868953"/>
          </a:xfrm>
          <a:custGeom>
            <a:rect b="b" l="l" r="r" t="t"/>
            <a:pathLst>
              <a:path extrusionOk="0" h="1868953" w="1505528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5326" l="-30327" r="-29687" t="-73815"/>
            </a:stretch>
          </a:blipFill>
          <a:ln>
            <a:noFill/>
          </a:ln>
        </p:spPr>
      </p:sp>
      <p:grpSp>
        <p:nvGrpSpPr>
          <p:cNvPr id="437" name="Google Shape;437;g33e3ae5f97f_0_89"/>
          <p:cNvGrpSpPr/>
          <p:nvPr/>
        </p:nvGrpSpPr>
        <p:grpSpPr>
          <a:xfrm>
            <a:off x="0" y="9941271"/>
            <a:ext cx="4572187" cy="345729"/>
            <a:chOff x="0" y="-47625"/>
            <a:chExt cx="1104900" cy="83120"/>
          </a:xfrm>
        </p:grpSpPr>
        <p:sp>
          <p:nvSpPr>
            <p:cNvPr id="438" name="Google Shape;438;g33e3ae5f97f_0_89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g33e3ae5f97f_0_89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440;g33e3ae5f97f_0_89"/>
          <p:cNvGrpSpPr/>
          <p:nvPr/>
        </p:nvGrpSpPr>
        <p:grpSpPr>
          <a:xfrm>
            <a:off x="4572000" y="9941271"/>
            <a:ext cx="4572187" cy="345729"/>
            <a:chOff x="0" y="-47625"/>
            <a:chExt cx="1104900" cy="83120"/>
          </a:xfrm>
        </p:grpSpPr>
        <p:sp>
          <p:nvSpPr>
            <p:cNvPr id="441" name="Google Shape;441;g33e3ae5f97f_0_89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g33e3ae5f97f_0_89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oogle Shape;443;g33e3ae5f97f_0_89"/>
          <p:cNvGrpSpPr/>
          <p:nvPr/>
        </p:nvGrpSpPr>
        <p:grpSpPr>
          <a:xfrm>
            <a:off x="9144000" y="9941271"/>
            <a:ext cx="4572187" cy="345729"/>
            <a:chOff x="0" y="-47625"/>
            <a:chExt cx="1104900" cy="83120"/>
          </a:xfrm>
        </p:grpSpPr>
        <p:sp>
          <p:nvSpPr>
            <p:cNvPr id="444" name="Google Shape;444;g33e3ae5f97f_0_89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g33e3ae5f97f_0_89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oogle Shape;446;g33e3ae5f97f_0_89"/>
          <p:cNvGrpSpPr/>
          <p:nvPr/>
        </p:nvGrpSpPr>
        <p:grpSpPr>
          <a:xfrm>
            <a:off x="13716000" y="9941271"/>
            <a:ext cx="4572187" cy="345729"/>
            <a:chOff x="0" y="-47625"/>
            <a:chExt cx="1104900" cy="83120"/>
          </a:xfrm>
        </p:grpSpPr>
        <p:sp>
          <p:nvSpPr>
            <p:cNvPr id="447" name="Google Shape;447;g33e3ae5f97f_0_89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g33e3ae5f97f_0_89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9" name="Google Shape;449;g33e3ae5f97f_0_89"/>
          <p:cNvSpPr/>
          <p:nvPr/>
        </p:nvSpPr>
        <p:spPr>
          <a:xfrm>
            <a:off x="5715000" y="886761"/>
            <a:ext cx="6858000" cy="8513478"/>
          </a:xfrm>
          <a:custGeom>
            <a:rect b="b" l="l" r="r" t="t"/>
            <a:pathLst>
              <a:path extrusionOk="0" h="8513478" w="685800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b="-55326" l="-30327" r="-29687" t="-73815"/>
            </a:stretch>
          </a:blipFill>
          <a:ln>
            <a:noFill/>
          </a:ln>
        </p:spPr>
      </p:sp>
      <p:sp>
        <p:nvSpPr>
          <p:cNvPr id="450" name="Google Shape;450;g33e3ae5f97f_0_89"/>
          <p:cNvSpPr txBox="1"/>
          <p:nvPr/>
        </p:nvSpPr>
        <p:spPr>
          <a:xfrm>
            <a:off x="5715000" y="510575"/>
            <a:ext cx="63306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rgbClr val="1523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g33e3ae5f97f_0_89"/>
          <p:cNvSpPr txBox="1"/>
          <p:nvPr/>
        </p:nvSpPr>
        <p:spPr>
          <a:xfrm>
            <a:off x="0" y="340513"/>
            <a:ext cx="18288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lang="en-US" sz="7000">
                <a:solidFill>
                  <a:srgbClr val="15234D"/>
                </a:solidFill>
              </a:rPr>
              <a:t>Example Models</a:t>
            </a:r>
            <a:endParaRPr b="1" sz="7000">
              <a:solidFill>
                <a:srgbClr val="15234D"/>
              </a:solidFill>
            </a:endParaRPr>
          </a:p>
        </p:txBody>
      </p:sp>
      <p:sp>
        <p:nvSpPr>
          <p:cNvPr id="452" name="Google Shape;452;g33e3ae5f97f_0_89"/>
          <p:cNvSpPr txBox="1"/>
          <p:nvPr/>
        </p:nvSpPr>
        <p:spPr>
          <a:xfrm>
            <a:off x="2287800" y="2894300"/>
            <a:ext cx="6330600" cy="6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Chat Completion Models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gpt-4o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gpt-4o-mini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o1</a:t>
            </a:r>
            <a:endParaRPr sz="3600">
              <a:solidFill>
                <a:srgbClr val="15234D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Embedding Models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text-embedding-3-small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text-embedding-3-large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text-embedding-ada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text-search-davinci-001</a:t>
            </a:r>
            <a:endParaRPr sz="3600">
              <a:solidFill>
                <a:srgbClr val="15234D"/>
              </a:solidFill>
            </a:endParaRPr>
          </a:p>
        </p:txBody>
      </p:sp>
      <p:pic>
        <p:nvPicPr>
          <p:cNvPr id="453" name="Google Shape;453;g33e3ae5f97f_0_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600" y="637723"/>
            <a:ext cx="2463900" cy="78197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g33e3ae5f97f_0_89"/>
          <p:cNvSpPr txBox="1"/>
          <p:nvPr/>
        </p:nvSpPr>
        <p:spPr>
          <a:xfrm>
            <a:off x="9774750" y="2703400"/>
            <a:ext cx="6330600" cy="6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Other Providers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grok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claude-3-sonnet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gemini-1.5-pro</a:t>
            </a:r>
            <a:endParaRPr sz="3600">
              <a:solidFill>
                <a:srgbClr val="15234D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Open-Source Models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all-MiniLM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BGE-M3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E5-mistral-7b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llama-3.3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m</a:t>
            </a:r>
            <a:r>
              <a:rPr lang="en-US" sz="3600">
                <a:solidFill>
                  <a:srgbClr val="15234D"/>
                </a:solidFill>
              </a:rPr>
              <a:t>ixtral-8x7b</a:t>
            </a:r>
            <a:endParaRPr sz="3600">
              <a:solidFill>
                <a:srgbClr val="15234D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5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493a35b0c7_0_27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b="0" l="-20309" r="-20309" t="0"/>
            </a:stretch>
          </a:blipFill>
          <a:ln>
            <a:noFill/>
          </a:ln>
        </p:spPr>
      </p:sp>
      <p:sp>
        <p:nvSpPr>
          <p:cNvPr id="460" name="Google Shape;460;g3493a35b0c7_0_274"/>
          <p:cNvSpPr/>
          <p:nvPr/>
        </p:nvSpPr>
        <p:spPr>
          <a:xfrm>
            <a:off x="16609579" y="94224"/>
            <a:ext cx="1505528" cy="1868953"/>
          </a:xfrm>
          <a:custGeom>
            <a:rect b="b" l="l" r="r" t="t"/>
            <a:pathLst>
              <a:path extrusionOk="0" h="1868953" w="1505528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5326" l="-30327" r="-29687" t="-73815"/>
            </a:stretch>
          </a:blipFill>
          <a:ln>
            <a:noFill/>
          </a:ln>
        </p:spPr>
      </p:sp>
      <p:grpSp>
        <p:nvGrpSpPr>
          <p:cNvPr id="461" name="Google Shape;461;g3493a35b0c7_0_274"/>
          <p:cNvGrpSpPr/>
          <p:nvPr/>
        </p:nvGrpSpPr>
        <p:grpSpPr>
          <a:xfrm>
            <a:off x="0" y="9941271"/>
            <a:ext cx="4572187" cy="345729"/>
            <a:chOff x="0" y="-47625"/>
            <a:chExt cx="1104900" cy="83120"/>
          </a:xfrm>
        </p:grpSpPr>
        <p:sp>
          <p:nvSpPr>
            <p:cNvPr id="462" name="Google Shape;462;g3493a35b0c7_0_274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g3493a35b0c7_0_274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4" name="Google Shape;464;g3493a35b0c7_0_274"/>
          <p:cNvGrpSpPr/>
          <p:nvPr/>
        </p:nvGrpSpPr>
        <p:grpSpPr>
          <a:xfrm>
            <a:off x="4572000" y="9941271"/>
            <a:ext cx="4572187" cy="345729"/>
            <a:chOff x="0" y="-47625"/>
            <a:chExt cx="1104900" cy="83120"/>
          </a:xfrm>
        </p:grpSpPr>
        <p:sp>
          <p:nvSpPr>
            <p:cNvPr id="465" name="Google Shape;465;g3493a35b0c7_0_274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g3493a35b0c7_0_274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7" name="Google Shape;467;g3493a35b0c7_0_274"/>
          <p:cNvGrpSpPr/>
          <p:nvPr/>
        </p:nvGrpSpPr>
        <p:grpSpPr>
          <a:xfrm>
            <a:off x="9144000" y="9941271"/>
            <a:ext cx="4572187" cy="345729"/>
            <a:chOff x="0" y="-47625"/>
            <a:chExt cx="1104900" cy="83120"/>
          </a:xfrm>
        </p:grpSpPr>
        <p:sp>
          <p:nvSpPr>
            <p:cNvPr id="468" name="Google Shape;468;g3493a35b0c7_0_274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g3493a35b0c7_0_274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0" name="Google Shape;470;g3493a35b0c7_0_274"/>
          <p:cNvGrpSpPr/>
          <p:nvPr/>
        </p:nvGrpSpPr>
        <p:grpSpPr>
          <a:xfrm>
            <a:off x="13716000" y="9941271"/>
            <a:ext cx="4572187" cy="345729"/>
            <a:chOff x="0" y="-47625"/>
            <a:chExt cx="1104900" cy="83120"/>
          </a:xfrm>
        </p:grpSpPr>
        <p:sp>
          <p:nvSpPr>
            <p:cNvPr id="471" name="Google Shape;471;g3493a35b0c7_0_274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g3493a35b0c7_0_274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3" name="Google Shape;473;g3493a35b0c7_0_274"/>
          <p:cNvSpPr/>
          <p:nvPr/>
        </p:nvSpPr>
        <p:spPr>
          <a:xfrm>
            <a:off x="5715000" y="886761"/>
            <a:ext cx="6858000" cy="8513478"/>
          </a:xfrm>
          <a:custGeom>
            <a:rect b="b" l="l" r="r" t="t"/>
            <a:pathLst>
              <a:path extrusionOk="0" h="8513478" w="685800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b="-55326" l="-30327" r="-29687" t="-73815"/>
            </a:stretch>
          </a:blipFill>
          <a:ln>
            <a:noFill/>
          </a:ln>
        </p:spPr>
      </p:sp>
      <p:sp>
        <p:nvSpPr>
          <p:cNvPr id="474" name="Google Shape;474;g3493a35b0c7_0_274"/>
          <p:cNvSpPr txBox="1"/>
          <p:nvPr/>
        </p:nvSpPr>
        <p:spPr>
          <a:xfrm>
            <a:off x="5715000" y="510575"/>
            <a:ext cx="63306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rgbClr val="1523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g3493a35b0c7_0_274"/>
          <p:cNvSpPr txBox="1"/>
          <p:nvPr/>
        </p:nvSpPr>
        <p:spPr>
          <a:xfrm>
            <a:off x="0" y="340513"/>
            <a:ext cx="18288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</a:pPr>
            <a:r>
              <a:rPr b="1" lang="en-US" sz="7000">
                <a:solidFill>
                  <a:srgbClr val="15234D"/>
                </a:solidFill>
              </a:rPr>
              <a:t>Key Features</a:t>
            </a:r>
            <a:endParaRPr b="1" sz="7000">
              <a:solidFill>
                <a:srgbClr val="15234D"/>
              </a:solidFill>
            </a:endParaRPr>
          </a:p>
        </p:txBody>
      </p:sp>
      <p:sp>
        <p:nvSpPr>
          <p:cNvPr id="476" name="Google Shape;476;g3493a35b0c7_0_274"/>
          <p:cNvSpPr txBox="1"/>
          <p:nvPr/>
        </p:nvSpPr>
        <p:spPr>
          <a:xfrm>
            <a:off x="2287800" y="2894300"/>
            <a:ext cx="14321700" cy="6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Tool/Function Calling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Chat Streaming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Embedding Generator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Provides Telemetry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Support for Caching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Middleware Support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Seamlessly integrate with Semantic Kernel, dependency injection, and other .NET tools</a:t>
            </a:r>
            <a:endParaRPr sz="3600">
              <a:solidFill>
                <a:srgbClr val="15234D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15234D"/>
              </a:solidFill>
            </a:endParaRPr>
          </a:p>
        </p:txBody>
      </p:sp>
      <p:pic>
        <p:nvPicPr>
          <p:cNvPr id="477" name="Google Shape;477;g3493a35b0c7_0_2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600" y="637723"/>
            <a:ext cx="2463900" cy="781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493a35b0c7_0_29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b="0" l="-20309" r="-20309" t="0"/>
            </a:stretch>
          </a:blipFill>
          <a:ln>
            <a:noFill/>
          </a:ln>
        </p:spPr>
      </p:sp>
      <p:sp>
        <p:nvSpPr>
          <p:cNvPr id="483" name="Google Shape;483;g3493a35b0c7_0_296"/>
          <p:cNvSpPr/>
          <p:nvPr/>
        </p:nvSpPr>
        <p:spPr>
          <a:xfrm>
            <a:off x="16609579" y="94224"/>
            <a:ext cx="1505528" cy="1868953"/>
          </a:xfrm>
          <a:custGeom>
            <a:rect b="b" l="l" r="r" t="t"/>
            <a:pathLst>
              <a:path extrusionOk="0" h="1868953" w="1505528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5326" l="-30327" r="-29687" t="-73815"/>
            </a:stretch>
          </a:blipFill>
          <a:ln>
            <a:noFill/>
          </a:ln>
        </p:spPr>
      </p:sp>
      <p:grpSp>
        <p:nvGrpSpPr>
          <p:cNvPr id="484" name="Google Shape;484;g3493a35b0c7_0_296"/>
          <p:cNvGrpSpPr/>
          <p:nvPr/>
        </p:nvGrpSpPr>
        <p:grpSpPr>
          <a:xfrm>
            <a:off x="0" y="9941271"/>
            <a:ext cx="4572187" cy="345729"/>
            <a:chOff x="0" y="-47625"/>
            <a:chExt cx="1104900" cy="83120"/>
          </a:xfrm>
        </p:grpSpPr>
        <p:sp>
          <p:nvSpPr>
            <p:cNvPr id="485" name="Google Shape;485;g3493a35b0c7_0_296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g3493a35b0c7_0_296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7" name="Google Shape;487;g3493a35b0c7_0_296"/>
          <p:cNvGrpSpPr/>
          <p:nvPr/>
        </p:nvGrpSpPr>
        <p:grpSpPr>
          <a:xfrm>
            <a:off x="4572000" y="9941271"/>
            <a:ext cx="4572187" cy="345729"/>
            <a:chOff x="0" y="-47625"/>
            <a:chExt cx="1104900" cy="83120"/>
          </a:xfrm>
        </p:grpSpPr>
        <p:sp>
          <p:nvSpPr>
            <p:cNvPr id="488" name="Google Shape;488;g3493a35b0c7_0_296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g3493a35b0c7_0_296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0" name="Google Shape;490;g3493a35b0c7_0_296"/>
          <p:cNvGrpSpPr/>
          <p:nvPr/>
        </p:nvGrpSpPr>
        <p:grpSpPr>
          <a:xfrm>
            <a:off x="9144000" y="9941271"/>
            <a:ext cx="4572187" cy="345729"/>
            <a:chOff x="0" y="-47625"/>
            <a:chExt cx="1104900" cy="83120"/>
          </a:xfrm>
        </p:grpSpPr>
        <p:sp>
          <p:nvSpPr>
            <p:cNvPr id="491" name="Google Shape;491;g3493a35b0c7_0_296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g3493a35b0c7_0_296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3" name="Google Shape;493;g3493a35b0c7_0_296"/>
          <p:cNvGrpSpPr/>
          <p:nvPr/>
        </p:nvGrpSpPr>
        <p:grpSpPr>
          <a:xfrm>
            <a:off x="13716000" y="9941271"/>
            <a:ext cx="4572187" cy="345729"/>
            <a:chOff x="0" y="-47625"/>
            <a:chExt cx="1104900" cy="83120"/>
          </a:xfrm>
        </p:grpSpPr>
        <p:sp>
          <p:nvSpPr>
            <p:cNvPr id="494" name="Google Shape;494;g3493a35b0c7_0_296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g3493a35b0c7_0_296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6" name="Google Shape;496;g3493a35b0c7_0_296"/>
          <p:cNvSpPr/>
          <p:nvPr/>
        </p:nvSpPr>
        <p:spPr>
          <a:xfrm>
            <a:off x="5715000" y="886761"/>
            <a:ext cx="6858000" cy="8513478"/>
          </a:xfrm>
          <a:custGeom>
            <a:rect b="b" l="l" r="r" t="t"/>
            <a:pathLst>
              <a:path extrusionOk="0" h="8513478" w="685800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b="-55326" l="-30327" r="-29687" t="-73815"/>
            </a:stretch>
          </a:blipFill>
          <a:ln>
            <a:noFill/>
          </a:ln>
        </p:spPr>
      </p:sp>
      <p:sp>
        <p:nvSpPr>
          <p:cNvPr id="497" name="Google Shape;497;g3493a35b0c7_0_296"/>
          <p:cNvSpPr txBox="1"/>
          <p:nvPr/>
        </p:nvSpPr>
        <p:spPr>
          <a:xfrm>
            <a:off x="5715000" y="510575"/>
            <a:ext cx="63306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rgbClr val="1523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g3493a35b0c7_0_296"/>
          <p:cNvSpPr txBox="1"/>
          <p:nvPr/>
        </p:nvSpPr>
        <p:spPr>
          <a:xfrm>
            <a:off x="0" y="340513"/>
            <a:ext cx="18288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</a:pPr>
            <a:r>
              <a:rPr b="1" lang="en-US" sz="7000">
                <a:solidFill>
                  <a:srgbClr val="15234D"/>
                </a:solidFill>
              </a:rPr>
              <a:t>Real-World Use Cases</a:t>
            </a:r>
            <a:endParaRPr b="1" sz="7000">
              <a:solidFill>
                <a:srgbClr val="15234D"/>
              </a:solidFill>
            </a:endParaRPr>
          </a:p>
        </p:txBody>
      </p:sp>
      <p:sp>
        <p:nvSpPr>
          <p:cNvPr id="499" name="Google Shape;499;g3493a35b0c7_0_296"/>
          <p:cNvSpPr txBox="1"/>
          <p:nvPr/>
        </p:nvSpPr>
        <p:spPr>
          <a:xfrm>
            <a:off x="2287800" y="2894300"/>
            <a:ext cx="14321700" cy="6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Chatbots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Content/Doc Summarization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Smart Search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Context-Aware Virtual Assistant for Internal Teams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Meeting Notes Summarization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Invoice Processing and Data Extraction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Fraud Detection in Financial Transactions</a:t>
            </a:r>
            <a:endParaRPr sz="3600">
              <a:solidFill>
                <a:srgbClr val="15234D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15234D"/>
              </a:solidFill>
            </a:endParaRPr>
          </a:p>
        </p:txBody>
      </p:sp>
      <p:pic>
        <p:nvPicPr>
          <p:cNvPr id="500" name="Google Shape;500;g3493a35b0c7_0_2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600" y="637723"/>
            <a:ext cx="2463900" cy="781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3e3ae5f97f_0_13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b="0" l="-20309" r="-20309" t="0"/>
            </a:stretch>
          </a:blipFill>
          <a:ln>
            <a:noFill/>
          </a:ln>
        </p:spPr>
      </p:sp>
      <p:sp>
        <p:nvSpPr>
          <p:cNvPr id="506" name="Google Shape;506;g33e3ae5f97f_0_133"/>
          <p:cNvSpPr/>
          <p:nvPr/>
        </p:nvSpPr>
        <p:spPr>
          <a:xfrm>
            <a:off x="16609579" y="94224"/>
            <a:ext cx="1505528" cy="1868953"/>
          </a:xfrm>
          <a:custGeom>
            <a:rect b="b" l="l" r="r" t="t"/>
            <a:pathLst>
              <a:path extrusionOk="0" h="1868953" w="1505528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5326" l="-30327" r="-29687" t="-73815"/>
            </a:stretch>
          </a:blipFill>
          <a:ln>
            <a:noFill/>
          </a:ln>
        </p:spPr>
      </p:sp>
      <p:grpSp>
        <p:nvGrpSpPr>
          <p:cNvPr id="507" name="Google Shape;507;g33e3ae5f97f_0_133"/>
          <p:cNvGrpSpPr/>
          <p:nvPr/>
        </p:nvGrpSpPr>
        <p:grpSpPr>
          <a:xfrm>
            <a:off x="0" y="9941271"/>
            <a:ext cx="4572187" cy="345729"/>
            <a:chOff x="0" y="-47625"/>
            <a:chExt cx="1104900" cy="83120"/>
          </a:xfrm>
        </p:grpSpPr>
        <p:sp>
          <p:nvSpPr>
            <p:cNvPr id="508" name="Google Shape;508;g33e3ae5f97f_0_133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g33e3ae5f97f_0_133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0" name="Google Shape;510;g33e3ae5f97f_0_133"/>
          <p:cNvGrpSpPr/>
          <p:nvPr/>
        </p:nvGrpSpPr>
        <p:grpSpPr>
          <a:xfrm>
            <a:off x="4572000" y="9941271"/>
            <a:ext cx="4572187" cy="345729"/>
            <a:chOff x="0" y="-47625"/>
            <a:chExt cx="1104900" cy="83120"/>
          </a:xfrm>
        </p:grpSpPr>
        <p:sp>
          <p:nvSpPr>
            <p:cNvPr id="511" name="Google Shape;511;g33e3ae5f97f_0_133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g33e3ae5f97f_0_133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3" name="Google Shape;513;g33e3ae5f97f_0_133"/>
          <p:cNvGrpSpPr/>
          <p:nvPr/>
        </p:nvGrpSpPr>
        <p:grpSpPr>
          <a:xfrm>
            <a:off x="9144000" y="9941271"/>
            <a:ext cx="4572187" cy="345729"/>
            <a:chOff x="0" y="-47625"/>
            <a:chExt cx="1104900" cy="83120"/>
          </a:xfrm>
        </p:grpSpPr>
        <p:sp>
          <p:nvSpPr>
            <p:cNvPr id="514" name="Google Shape;514;g33e3ae5f97f_0_133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g33e3ae5f97f_0_133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6" name="Google Shape;516;g33e3ae5f97f_0_133"/>
          <p:cNvGrpSpPr/>
          <p:nvPr/>
        </p:nvGrpSpPr>
        <p:grpSpPr>
          <a:xfrm>
            <a:off x="13716000" y="9941271"/>
            <a:ext cx="4572187" cy="345729"/>
            <a:chOff x="0" y="-47625"/>
            <a:chExt cx="1104900" cy="83120"/>
          </a:xfrm>
        </p:grpSpPr>
        <p:sp>
          <p:nvSpPr>
            <p:cNvPr id="517" name="Google Shape;517;g33e3ae5f97f_0_133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g33e3ae5f97f_0_133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9" name="Google Shape;519;g33e3ae5f97f_0_133"/>
          <p:cNvSpPr/>
          <p:nvPr/>
        </p:nvSpPr>
        <p:spPr>
          <a:xfrm>
            <a:off x="5715000" y="886761"/>
            <a:ext cx="6858000" cy="8513478"/>
          </a:xfrm>
          <a:custGeom>
            <a:rect b="b" l="l" r="r" t="t"/>
            <a:pathLst>
              <a:path extrusionOk="0" h="8513478" w="685800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b="-55326" l="-30327" r="-29687" t="-73815"/>
            </a:stretch>
          </a:blipFill>
          <a:ln>
            <a:noFill/>
          </a:ln>
        </p:spPr>
      </p:sp>
      <p:sp>
        <p:nvSpPr>
          <p:cNvPr id="520" name="Google Shape;520;g33e3ae5f97f_0_133"/>
          <p:cNvSpPr txBox="1"/>
          <p:nvPr/>
        </p:nvSpPr>
        <p:spPr>
          <a:xfrm>
            <a:off x="5715000" y="510575"/>
            <a:ext cx="63306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rgbClr val="1523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g33e3ae5f97f_0_133"/>
          <p:cNvSpPr txBox="1"/>
          <p:nvPr/>
        </p:nvSpPr>
        <p:spPr>
          <a:xfrm>
            <a:off x="0" y="340513"/>
            <a:ext cx="18288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7000">
                <a:solidFill>
                  <a:srgbClr val="15234D"/>
                </a:solidFill>
              </a:rPr>
              <a:t>The Bigger Picture</a:t>
            </a:r>
            <a:endParaRPr b="1" sz="7000">
              <a:solidFill>
                <a:srgbClr val="15234D"/>
              </a:solidFill>
            </a:endParaRPr>
          </a:p>
        </p:txBody>
      </p:sp>
      <p:sp>
        <p:nvSpPr>
          <p:cNvPr id="522" name="Google Shape;522;g33e3ae5f97f_0_133"/>
          <p:cNvSpPr txBox="1"/>
          <p:nvPr/>
        </p:nvSpPr>
        <p:spPr>
          <a:xfrm>
            <a:off x="2287800" y="2894300"/>
            <a:ext cx="14321700" cy="6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Why Now?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AI is changing how apps work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C# devs are needed more than ever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Microsoft.Extensions.AI makes it easy—no PhD needed</a:t>
            </a:r>
            <a:endParaRPr sz="3600">
              <a:solidFill>
                <a:srgbClr val="15234D"/>
              </a:solidFill>
            </a:endParaRPr>
          </a:p>
        </p:txBody>
      </p:sp>
      <p:pic>
        <p:nvPicPr>
          <p:cNvPr id="523" name="Google Shape;523;g33e3ae5f97f_0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600" y="637723"/>
            <a:ext cx="2463900" cy="78197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g33e3ae5f97f_0_133"/>
          <p:cNvSpPr txBox="1"/>
          <p:nvPr/>
        </p:nvSpPr>
        <p:spPr>
          <a:xfrm>
            <a:off x="2287800" y="3107850"/>
            <a:ext cx="14321700" cy="61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15234D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15234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15234D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15234D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15234D"/>
              </a:solidFill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Key Takeaways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Use your .NET skills to build smart apps</a:t>
            </a:r>
            <a:endParaRPr sz="3600">
              <a:solidFill>
                <a:srgbClr val="15234D"/>
              </a:solidFill>
            </a:endParaRPr>
          </a:p>
          <a:p>
            <a:pPr indent="-457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○"/>
            </a:pPr>
            <a:r>
              <a:rPr lang="en-US" sz="3600">
                <a:solidFill>
                  <a:srgbClr val="15234D"/>
                </a:solidFill>
              </a:rPr>
              <a:t>Now’s the time to lead the AI wave in .NET</a:t>
            </a:r>
            <a:endParaRPr sz="3600">
              <a:solidFill>
                <a:srgbClr val="15234D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ee7a367a85_0_12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b="0" l="-20305" r="-20307" t="0"/>
            </a:stretch>
          </a:blipFill>
          <a:ln>
            <a:noFill/>
          </a:ln>
        </p:spPr>
      </p:sp>
      <p:sp>
        <p:nvSpPr>
          <p:cNvPr id="530" name="Google Shape;530;g1ee7a367a85_0_121"/>
          <p:cNvSpPr/>
          <p:nvPr/>
        </p:nvSpPr>
        <p:spPr>
          <a:xfrm>
            <a:off x="16609579" y="94224"/>
            <a:ext cx="1505528" cy="1868953"/>
          </a:xfrm>
          <a:custGeom>
            <a:rect b="b" l="l" r="r" t="t"/>
            <a:pathLst>
              <a:path extrusionOk="0" h="1868953" w="1505528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5334" l="-30325" r="-29685" t="-73823"/>
            </a:stretch>
          </a:blipFill>
          <a:ln>
            <a:noFill/>
          </a:ln>
        </p:spPr>
      </p:sp>
      <p:grpSp>
        <p:nvGrpSpPr>
          <p:cNvPr id="531" name="Google Shape;531;g1ee7a367a85_0_121"/>
          <p:cNvGrpSpPr/>
          <p:nvPr/>
        </p:nvGrpSpPr>
        <p:grpSpPr>
          <a:xfrm>
            <a:off x="0" y="9941271"/>
            <a:ext cx="4572187" cy="345729"/>
            <a:chOff x="0" y="-47625"/>
            <a:chExt cx="1104900" cy="83120"/>
          </a:xfrm>
        </p:grpSpPr>
        <p:sp>
          <p:nvSpPr>
            <p:cNvPr id="532" name="Google Shape;532;g1ee7a367a85_0_121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g1ee7a367a85_0_121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4" name="Google Shape;534;g1ee7a367a85_0_121"/>
          <p:cNvGrpSpPr/>
          <p:nvPr/>
        </p:nvGrpSpPr>
        <p:grpSpPr>
          <a:xfrm>
            <a:off x="4572000" y="9941271"/>
            <a:ext cx="4572187" cy="345729"/>
            <a:chOff x="0" y="-47625"/>
            <a:chExt cx="1104900" cy="83120"/>
          </a:xfrm>
        </p:grpSpPr>
        <p:sp>
          <p:nvSpPr>
            <p:cNvPr id="535" name="Google Shape;535;g1ee7a367a85_0_121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g1ee7a367a85_0_121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7" name="Google Shape;537;g1ee7a367a85_0_121"/>
          <p:cNvGrpSpPr/>
          <p:nvPr/>
        </p:nvGrpSpPr>
        <p:grpSpPr>
          <a:xfrm>
            <a:off x="9144000" y="9941271"/>
            <a:ext cx="4572187" cy="345729"/>
            <a:chOff x="0" y="-47625"/>
            <a:chExt cx="1104900" cy="83120"/>
          </a:xfrm>
        </p:grpSpPr>
        <p:sp>
          <p:nvSpPr>
            <p:cNvPr id="538" name="Google Shape;538;g1ee7a367a85_0_121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g1ee7a367a85_0_121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0" name="Google Shape;540;g1ee7a367a85_0_121"/>
          <p:cNvGrpSpPr/>
          <p:nvPr/>
        </p:nvGrpSpPr>
        <p:grpSpPr>
          <a:xfrm>
            <a:off x="13716000" y="9941271"/>
            <a:ext cx="4572187" cy="345729"/>
            <a:chOff x="0" y="-47625"/>
            <a:chExt cx="1104900" cy="83120"/>
          </a:xfrm>
        </p:grpSpPr>
        <p:sp>
          <p:nvSpPr>
            <p:cNvPr id="541" name="Google Shape;541;g1ee7a367a85_0_121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g1ee7a367a85_0_121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3" name="Google Shape;543;g1ee7a367a85_0_121"/>
          <p:cNvSpPr/>
          <p:nvPr/>
        </p:nvSpPr>
        <p:spPr>
          <a:xfrm>
            <a:off x="5715000" y="886761"/>
            <a:ext cx="6858000" cy="8513478"/>
          </a:xfrm>
          <a:custGeom>
            <a:rect b="b" l="l" r="r" t="t"/>
            <a:pathLst>
              <a:path extrusionOk="0" h="8513478" w="685800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b="-55334" l="-30325" r="-29685" t="-73823"/>
            </a:stretch>
          </a:blipFill>
          <a:ln>
            <a:noFill/>
          </a:ln>
        </p:spPr>
      </p:sp>
      <p:sp>
        <p:nvSpPr>
          <p:cNvPr id="544" name="Google Shape;544;g1ee7a367a85_0_121"/>
          <p:cNvSpPr txBox="1"/>
          <p:nvPr/>
        </p:nvSpPr>
        <p:spPr>
          <a:xfrm>
            <a:off x="5715000" y="510575"/>
            <a:ext cx="63306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rgbClr val="1523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5" name="Google Shape;545;g1ee7a367a85_0_1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600" y="637723"/>
            <a:ext cx="2463900" cy="78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g1ee7a367a85_0_121" title="image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76774" y="1540449"/>
            <a:ext cx="13212250" cy="820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47e5706f84_1_2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b="0" l="-20309" r="-20309" t="0"/>
            </a:stretch>
          </a:blipFill>
          <a:ln>
            <a:noFill/>
          </a:ln>
        </p:spPr>
      </p:sp>
      <p:sp>
        <p:nvSpPr>
          <p:cNvPr id="552" name="Google Shape;552;g347e5706f84_1_25"/>
          <p:cNvSpPr/>
          <p:nvPr/>
        </p:nvSpPr>
        <p:spPr>
          <a:xfrm>
            <a:off x="16609579" y="94224"/>
            <a:ext cx="1505528" cy="1868953"/>
          </a:xfrm>
          <a:custGeom>
            <a:rect b="b" l="l" r="r" t="t"/>
            <a:pathLst>
              <a:path extrusionOk="0" h="1868953" w="1505528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5326" l="-30327" r="-29687" t="-73815"/>
            </a:stretch>
          </a:blipFill>
          <a:ln>
            <a:noFill/>
          </a:ln>
        </p:spPr>
      </p:sp>
      <p:grpSp>
        <p:nvGrpSpPr>
          <p:cNvPr id="553" name="Google Shape;553;g347e5706f84_1_25"/>
          <p:cNvGrpSpPr/>
          <p:nvPr/>
        </p:nvGrpSpPr>
        <p:grpSpPr>
          <a:xfrm>
            <a:off x="0" y="9941271"/>
            <a:ext cx="4572187" cy="345729"/>
            <a:chOff x="0" y="-47625"/>
            <a:chExt cx="1104900" cy="83120"/>
          </a:xfrm>
        </p:grpSpPr>
        <p:sp>
          <p:nvSpPr>
            <p:cNvPr id="554" name="Google Shape;554;g347e5706f84_1_25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g347e5706f84_1_25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6" name="Google Shape;556;g347e5706f84_1_25"/>
          <p:cNvGrpSpPr/>
          <p:nvPr/>
        </p:nvGrpSpPr>
        <p:grpSpPr>
          <a:xfrm>
            <a:off x="4572000" y="9941271"/>
            <a:ext cx="4572187" cy="345729"/>
            <a:chOff x="0" y="-47625"/>
            <a:chExt cx="1104900" cy="83120"/>
          </a:xfrm>
        </p:grpSpPr>
        <p:sp>
          <p:nvSpPr>
            <p:cNvPr id="557" name="Google Shape;557;g347e5706f84_1_25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g347e5706f84_1_25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9" name="Google Shape;559;g347e5706f84_1_25"/>
          <p:cNvGrpSpPr/>
          <p:nvPr/>
        </p:nvGrpSpPr>
        <p:grpSpPr>
          <a:xfrm>
            <a:off x="9144000" y="9941271"/>
            <a:ext cx="4572187" cy="345729"/>
            <a:chOff x="0" y="-47625"/>
            <a:chExt cx="1104900" cy="83120"/>
          </a:xfrm>
        </p:grpSpPr>
        <p:sp>
          <p:nvSpPr>
            <p:cNvPr id="560" name="Google Shape;560;g347e5706f84_1_25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g347e5706f84_1_25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2" name="Google Shape;562;g347e5706f84_1_25"/>
          <p:cNvGrpSpPr/>
          <p:nvPr/>
        </p:nvGrpSpPr>
        <p:grpSpPr>
          <a:xfrm>
            <a:off x="13716000" y="9941271"/>
            <a:ext cx="4572187" cy="345729"/>
            <a:chOff x="0" y="-47625"/>
            <a:chExt cx="1104900" cy="83120"/>
          </a:xfrm>
        </p:grpSpPr>
        <p:sp>
          <p:nvSpPr>
            <p:cNvPr id="563" name="Google Shape;563;g347e5706f84_1_25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g347e5706f84_1_25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5" name="Google Shape;565;g347e5706f84_1_25"/>
          <p:cNvSpPr/>
          <p:nvPr/>
        </p:nvSpPr>
        <p:spPr>
          <a:xfrm>
            <a:off x="5715000" y="886761"/>
            <a:ext cx="6858000" cy="8513478"/>
          </a:xfrm>
          <a:custGeom>
            <a:rect b="b" l="l" r="r" t="t"/>
            <a:pathLst>
              <a:path extrusionOk="0" h="8513478" w="685800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b="-55326" l="-30327" r="-29687" t="-73815"/>
            </a:stretch>
          </a:blipFill>
          <a:ln>
            <a:noFill/>
          </a:ln>
        </p:spPr>
      </p:sp>
      <p:sp>
        <p:nvSpPr>
          <p:cNvPr id="566" name="Google Shape;566;g347e5706f84_1_25"/>
          <p:cNvSpPr txBox="1"/>
          <p:nvPr/>
        </p:nvSpPr>
        <p:spPr>
          <a:xfrm>
            <a:off x="5715000" y="510575"/>
            <a:ext cx="63306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rgbClr val="1523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7" name="Google Shape;567;g347e5706f84_1_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600" y="637723"/>
            <a:ext cx="2463900" cy="7819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n is sitting in front of a computer with the words software developers after fixing previous bugs with new bugs (Provided by Tenor)" id="568" name="Google Shape;568;g347e5706f84_1_25"/>
          <p:cNvPicPr preferRelativeResize="0"/>
          <p:nvPr/>
        </p:nvPicPr>
        <p:blipFill rotWithShape="1">
          <a:blip r:embed="rId6">
            <a:alphaModFix/>
          </a:blip>
          <a:srcRect b="0" l="0" r="0" t="32276"/>
          <a:stretch/>
        </p:blipFill>
        <p:spPr>
          <a:xfrm>
            <a:off x="3576360" y="2060471"/>
            <a:ext cx="11928065" cy="678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g34a4bbbcb99_1_394"/>
          <p:cNvGrpSpPr/>
          <p:nvPr/>
        </p:nvGrpSpPr>
        <p:grpSpPr>
          <a:xfrm>
            <a:off x="6896966" y="-66257"/>
            <a:ext cx="4080000" cy="1150720"/>
            <a:chOff x="7104063" y="101886"/>
            <a:chExt cx="4080000" cy="1150720"/>
          </a:xfrm>
        </p:grpSpPr>
        <p:grpSp>
          <p:nvGrpSpPr>
            <p:cNvPr id="575" name="Google Shape;575;g34a4bbbcb99_1_394"/>
            <p:cNvGrpSpPr/>
            <p:nvPr/>
          </p:nvGrpSpPr>
          <p:grpSpPr>
            <a:xfrm>
              <a:off x="7194550" y="101886"/>
              <a:ext cx="3899242" cy="1150720"/>
              <a:chOff x="0" y="-47625"/>
              <a:chExt cx="1026900" cy="303300"/>
            </a:xfrm>
          </p:grpSpPr>
          <p:sp>
            <p:nvSpPr>
              <p:cNvPr id="576" name="Google Shape;576;g34a4bbbcb99_1_394"/>
              <p:cNvSpPr/>
              <p:nvPr/>
            </p:nvSpPr>
            <p:spPr>
              <a:xfrm>
                <a:off x="0" y="0"/>
                <a:ext cx="1026816" cy="255657"/>
              </a:xfrm>
              <a:custGeom>
                <a:rect b="b" l="l" r="r" t="t"/>
                <a:pathLst>
                  <a:path extrusionOk="0" h="255657" w="1026816">
                    <a:moveTo>
                      <a:pt x="101274" y="0"/>
                    </a:moveTo>
                    <a:lnTo>
                      <a:pt x="925542" y="0"/>
                    </a:lnTo>
                    <a:cubicBezTo>
                      <a:pt x="981474" y="0"/>
                      <a:pt x="1026816" y="45342"/>
                      <a:pt x="1026816" y="101274"/>
                    </a:cubicBezTo>
                    <a:lnTo>
                      <a:pt x="1026816" y="154382"/>
                    </a:lnTo>
                    <a:cubicBezTo>
                      <a:pt x="1026816" y="181242"/>
                      <a:pt x="1016146" y="207002"/>
                      <a:pt x="997154" y="225994"/>
                    </a:cubicBezTo>
                    <a:cubicBezTo>
                      <a:pt x="978161" y="244987"/>
                      <a:pt x="952401" y="255657"/>
                      <a:pt x="925542" y="255657"/>
                    </a:cubicBezTo>
                    <a:lnTo>
                      <a:pt x="101274" y="255657"/>
                    </a:lnTo>
                    <a:cubicBezTo>
                      <a:pt x="74415" y="255657"/>
                      <a:pt x="48655" y="244987"/>
                      <a:pt x="29663" y="225994"/>
                    </a:cubicBezTo>
                    <a:cubicBezTo>
                      <a:pt x="10670" y="207002"/>
                      <a:pt x="0" y="181242"/>
                      <a:pt x="0" y="154382"/>
                    </a:cubicBezTo>
                    <a:lnTo>
                      <a:pt x="0" y="101274"/>
                    </a:lnTo>
                    <a:cubicBezTo>
                      <a:pt x="0" y="74415"/>
                      <a:pt x="10670" y="48655"/>
                      <a:pt x="29663" y="29663"/>
                    </a:cubicBezTo>
                    <a:cubicBezTo>
                      <a:pt x="48655" y="10670"/>
                      <a:pt x="74415" y="0"/>
                      <a:pt x="101274" y="0"/>
                    </a:cubicBezTo>
                    <a:close/>
                  </a:path>
                </a:pathLst>
              </a:custGeom>
              <a:solidFill>
                <a:srgbClr val="15234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g34a4bbbcb99_1_394"/>
              <p:cNvSpPr txBox="1"/>
              <p:nvPr/>
            </p:nvSpPr>
            <p:spPr>
              <a:xfrm>
                <a:off x="0" y="-47625"/>
                <a:ext cx="1026900" cy="30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47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78" name="Google Shape;578;g34a4bbbcb99_1_394"/>
            <p:cNvSpPr txBox="1"/>
            <p:nvPr/>
          </p:nvSpPr>
          <p:spPr>
            <a:xfrm>
              <a:off x="7104063" y="517525"/>
              <a:ext cx="40800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6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40">
                  <a:solidFill>
                    <a:srgbClr val="F0F0F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SPONSORS</a:t>
              </a:r>
              <a:endParaRPr/>
            </a:p>
          </p:txBody>
        </p:sp>
      </p:grpSp>
      <p:pic>
        <p:nvPicPr>
          <p:cNvPr descr="A group of logos with text&#10;&#10;AI-generated content may be incorrect." id="579" name="Google Shape;579;g34a4bbbcb99_1_394"/>
          <p:cNvPicPr preferRelativeResize="0"/>
          <p:nvPr/>
        </p:nvPicPr>
        <p:blipFill rotWithShape="1">
          <a:blip r:embed="rId3">
            <a:alphaModFix/>
          </a:blip>
          <a:srcRect b="11049" l="11519" r="10804" t="26309"/>
          <a:stretch/>
        </p:blipFill>
        <p:spPr>
          <a:xfrm>
            <a:off x="1448002" y="1263876"/>
            <a:ext cx="15639048" cy="70932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0" name="Google Shape;580;g34a4bbbcb99_1_394"/>
          <p:cNvGrpSpPr/>
          <p:nvPr/>
        </p:nvGrpSpPr>
        <p:grpSpPr>
          <a:xfrm>
            <a:off x="5257902" y="8377920"/>
            <a:ext cx="8196300" cy="1616766"/>
            <a:chOff x="5257902" y="8377920"/>
            <a:chExt cx="8196300" cy="1616766"/>
          </a:xfrm>
        </p:grpSpPr>
        <p:sp>
          <p:nvSpPr>
            <p:cNvPr id="581" name="Google Shape;581;g34a4bbbcb99_1_394"/>
            <p:cNvSpPr txBox="1"/>
            <p:nvPr/>
          </p:nvSpPr>
          <p:spPr>
            <a:xfrm>
              <a:off x="5257902" y="8377920"/>
              <a:ext cx="8196300" cy="123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50">
                  <a:solidFill>
                    <a:srgbClr val="EE5126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THANK YOU</a:t>
              </a:r>
              <a:endParaRPr/>
            </a:p>
          </p:txBody>
        </p:sp>
        <p:cxnSp>
          <p:nvCxnSpPr>
            <p:cNvPr id="582" name="Google Shape;582;g34a4bbbcb99_1_394"/>
            <p:cNvCxnSpPr/>
            <p:nvPr/>
          </p:nvCxnSpPr>
          <p:spPr>
            <a:xfrm>
              <a:off x="6117577" y="9496326"/>
              <a:ext cx="6476700" cy="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83" name="Google Shape;583;g34a4bbbcb99_1_394"/>
            <p:cNvSpPr txBox="1"/>
            <p:nvPr/>
          </p:nvSpPr>
          <p:spPr>
            <a:xfrm>
              <a:off x="5763069" y="9486786"/>
              <a:ext cx="71859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4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300">
                  <a:solidFill>
                    <a:srgbClr val="15234D"/>
                  </a:solidFill>
                  <a:latin typeface="Arial"/>
                  <a:ea typeface="Arial"/>
                  <a:cs typeface="Arial"/>
                  <a:sym typeface="Arial"/>
                </a:rPr>
                <a:t>Stay Tuned For </a:t>
              </a:r>
              <a:r>
                <a:rPr b="1" lang="en-US" sz="3300">
                  <a:solidFill>
                    <a:srgbClr val="E36C09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r>
                <a:rPr b="1" lang="en-US" sz="3300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rPr>
                <a:t>th</a:t>
              </a:r>
              <a:r>
                <a:rPr lang="en-US" sz="3300">
                  <a:solidFill>
                    <a:srgbClr val="15234D"/>
                  </a:solidFill>
                  <a:latin typeface="Arial"/>
                  <a:ea typeface="Arial"/>
                  <a:cs typeface="Arial"/>
                  <a:sym typeface="Arial"/>
                </a:rPr>
                <a:t> Dot Net Day</a:t>
              </a:r>
              <a:endParaRPr/>
            </a:p>
          </p:txBody>
        </p:sp>
      </p:grpSp>
      <p:grpSp>
        <p:nvGrpSpPr>
          <p:cNvPr id="584" name="Google Shape;584;g34a4bbbcb99_1_394"/>
          <p:cNvGrpSpPr/>
          <p:nvPr/>
        </p:nvGrpSpPr>
        <p:grpSpPr>
          <a:xfrm>
            <a:off x="9372594" y="1181204"/>
            <a:ext cx="3810000" cy="1447800"/>
            <a:chOff x="9372594" y="1181204"/>
            <a:chExt cx="3810000" cy="1447800"/>
          </a:xfrm>
        </p:grpSpPr>
        <p:sp>
          <p:nvSpPr>
            <p:cNvPr id="585" name="Google Shape;585;g34a4bbbcb99_1_394"/>
            <p:cNvSpPr/>
            <p:nvPr/>
          </p:nvSpPr>
          <p:spPr>
            <a:xfrm>
              <a:off x="9372594" y="1181204"/>
              <a:ext cx="3810000" cy="14478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logo with blue and red text&#10;&#10;AI-generated content may be incorrect." id="586" name="Google Shape;586;g34a4bbbcb99_1_39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548449" y="1562194"/>
              <a:ext cx="3458190" cy="6876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4a4bbbcb99_1_29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b="0" l="-20309" r="-2030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9" name="Google Shape;179;g34a4bbbcb99_1_290"/>
          <p:cNvGrpSpPr/>
          <p:nvPr/>
        </p:nvGrpSpPr>
        <p:grpSpPr>
          <a:xfrm>
            <a:off x="0" y="9941272"/>
            <a:ext cx="4572187" cy="345729"/>
            <a:chOff x="0" y="-47625"/>
            <a:chExt cx="1104900" cy="83120"/>
          </a:xfrm>
        </p:grpSpPr>
        <p:sp>
          <p:nvSpPr>
            <p:cNvPr id="180" name="Google Shape;180;g34a4bbbcb99_1_290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g34a4bbbcb99_1_290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g34a4bbbcb99_1_290"/>
          <p:cNvGrpSpPr/>
          <p:nvPr/>
        </p:nvGrpSpPr>
        <p:grpSpPr>
          <a:xfrm>
            <a:off x="4572000" y="9941272"/>
            <a:ext cx="4572187" cy="345729"/>
            <a:chOff x="0" y="-47625"/>
            <a:chExt cx="1104900" cy="83120"/>
          </a:xfrm>
        </p:grpSpPr>
        <p:sp>
          <p:nvSpPr>
            <p:cNvPr id="183" name="Google Shape;183;g34a4bbbcb99_1_290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g34a4bbbcb99_1_290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g34a4bbbcb99_1_290"/>
          <p:cNvGrpSpPr/>
          <p:nvPr/>
        </p:nvGrpSpPr>
        <p:grpSpPr>
          <a:xfrm>
            <a:off x="9144000" y="9941272"/>
            <a:ext cx="4572187" cy="345729"/>
            <a:chOff x="0" y="-47625"/>
            <a:chExt cx="1104900" cy="83120"/>
          </a:xfrm>
        </p:grpSpPr>
        <p:sp>
          <p:nvSpPr>
            <p:cNvPr id="186" name="Google Shape;186;g34a4bbbcb99_1_290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g34a4bbbcb99_1_290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" name="Google Shape;188;g34a4bbbcb99_1_290"/>
          <p:cNvGrpSpPr/>
          <p:nvPr/>
        </p:nvGrpSpPr>
        <p:grpSpPr>
          <a:xfrm>
            <a:off x="13716000" y="9941272"/>
            <a:ext cx="4572187" cy="345729"/>
            <a:chOff x="0" y="-47625"/>
            <a:chExt cx="1104900" cy="83120"/>
          </a:xfrm>
        </p:grpSpPr>
        <p:sp>
          <p:nvSpPr>
            <p:cNvPr id="189" name="Google Shape;189;g34a4bbbcb99_1_290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g34a4bbbcb99_1_290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g34a4bbbcb99_1_290"/>
          <p:cNvSpPr/>
          <p:nvPr/>
        </p:nvSpPr>
        <p:spPr>
          <a:xfrm>
            <a:off x="5715000" y="886761"/>
            <a:ext cx="6858000" cy="8513478"/>
          </a:xfrm>
          <a:custGeom>
            <a:rect b="b" l="l" r="r" t="t"/>
            <a:pathLst>
              <a:path extrusionOk="0" h="8513478" w="685800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b="-55339" l="-30327" r="-29687" t="-7382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2" name="Google Shape;192;g34a4bbbcb99_1_290"/>
          <p:cNvGrpSpPr/>
          <p:nvPr/>
        </p:nvGrpSpPr>
        <p:grpSpPr>
          <a:xfrm>
            <a:off x="0" y="-180827"/>
            <a:ext cx="3776758" cy="10468053"/>
            <a:chOff x="0" y="-47625"/>
            <a:chExt cx="994800" cy="2757000"/>
          </a:xfrm>
        </p:grpSpPr>
        <p:sp>
          <p:nvSpPr>
            <p:cNvPr id="193" name="Google Shape;193;g34a4bbbcb99_1_290"/>
            <p:cNvSpPr/>
            <p:nvPr/>
          </p:nvSpPr>
          <p:spPr>
            <a:xfrm>
              <a:off x="0" y="0"/>
              <a:ext cx="994770" cy="2709333"/>
            </a:xfrm>
            <a:custGeom>
              <a:rect b="b" l="l" r="r" t="t"/>
              <a:pathLst>
                <a:path extrusionOk="0" h="2709333" w="994770">
                  <a:moveTo>
                    <a:pt x="0" y="0"/>
                  </a:moveTo>
                  <a:lnTo>
                    <a:pt x="994770" y="0"/>
                  </a:lnTo>
                  <a:lnTo>
                    <a:pt x="99477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5234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g34a4bbbcb99_1_290"/>
            <p:cNvSpPr txBox="1"/>
            <p:nvPr/>
          </p:nvSpPr>
          <p:spPr>
            <a:xfrm>
              <a:off x="0" y="-47625"/>
              <a:ext cx="994800" cy="27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95" name="Google Shape;195;g34a4bbbcb99_1_290"/>
          <p:cNvCxnSpPr/>
          <p:nvPr/>
        </p:nvCxnSpPr>
        <p:spPr>
          <a:xfrm>
            <a:off x="7653337" y="5765800"/>
            <a:ext cx="8156700" cy="0"/>
          </a:xfrm>
          <a:prstGeom prst="straightConnector1">
            <a:avLst/>
          </a:prstGeom>
          <a:noFill/>
          <a:ln cap="flat" cmpd="sng" w="38100">
            <a:solidFill>
              <a:srgbClr val="15234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6" name="Google Shape;196;g34a4bbbcb99_1_290"/>
          <p:cNvSpPr/>
          <p:nvPr/>
        </p:nvSpPr>
        <p:spPr>
          <a:xfrm>
            <a:off x="16609579" y="94224"/>
            <a:ext cx="1505528" cy="1868953"/>
          </a:xfrm>
          <a:custGeom>
            <a:rect b="b" l="l" r="r" t="t"/>
            <a:pathLst>
              <a:path extrusionOk="0" h="1868953" w="1505528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5326" l="-30329" r="-29678" t="-7380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g34a4bbbcb99_1_2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0487" y="1952625"/>
            <a:ext cx="2425700" cy="31718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8" name="Google Shape;198;g34a4bbbcb99_1_29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75087" y="5029200"/>
            <a:ext cx="2433637" cy="31813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9" name="Google Shape;199;g34a4bbbcb99_1_29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0400" y="5307012"/>
            <a:ext cx="3125787" cy="2425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0" name="Google Shape;200;g34a4bbbcb99_1_29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75087" y="2422525"/>
            <a:ext cx="3181350" cy="243363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1" name="Google Shape;201;g34a4bbbcb99_1_290"/>
          <p:cNvSpPr txBox="1"/>
          <p:nvPr/>
        </p:nvSpPr>
        <p:spPr>
          <a:xfrm>
            <a:off x="7653337" y="4703971"/>
            <a:ext cx="10433100" cy="19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5100"/>
              <a:buFont typeface="Lato"/>
              <a:buNone/>
            </a:pPr>
            <a:r>
              <a:rPr lang="en-US" sz="5175">
                <a:solidFill>
                  <a:srgbClr val="15234D"/>
                </a:solidFill>
                <a:latin typeface="Calibri"/>
                <a:ea typeface="Calibri"/>
                <a:cs typeface="Calibri"/>
                <a:sym typeface="Calibri"/>
              </a:rPr>
              <a:t>Implementing Intelligent Solutions with </a:t>
            </a:r>
            <a:r>
              <a:rPr b="1" lang="en-US" sz="5175">
                <a:solidFill>
                  <a:srgbClr val="15234D"/>
                </a:solidFill>
                <a:latin typeface="Calibri"/>
                <a:ea typeface="Calibri"/>
                <a:cs typeface="Calibri"/>
                <a:sym typeface="Calibri"/>
              </a:rPr>
              <a:t>Microsoft .NET</a:t>
            </a:r>
            <a:endParaRPr b="1" sz="5175">
              <a:solidFill>
                <a:srgbClr val="1523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g34a4bbbcb99_1_29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838500" y="637711"/>
            <a:ext cx="2463900" cy="781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b="0" l="-20309" r="-20309" t="0"/>
            </a:stretch>
          </a:blipFill>
          <a:ln>
            <a:noFill/>
          </a:ln>
        </p:spPr>
      </p:sp>
      <p:sp>
        <p:nvSpPr>
          <p:cNvPr id="208" name="Google Shape;208;p2"/>
          <p:cNvSpPr/>
          <p:nvPr/>
        </p:nvSpPr>
        <p:spPr>
          <a:xfrm>
            <a:off x="16609579" y="94224"/>
            <a:ext cx="1505528" cy="1868953"/>
          </a:xfrm>
          <a:custGeom>
            <a:rect b="b" l="l" r="r" t="t"/>
            <a:pathLst>
              <a:path extrusionOk="0" h="1868953" w="1505528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5333" l="-30331" r="-29686" t="-73819"/>
            </a:stretch>
          </a:blipFill>
          <a:ln>
            <a:noFill/>
          </a:ln>
        </p:spPr>
      </p:sp>
      <p:grpSp>
        <p:nvGrpSpPr>
          <p:cNvPr id="209" name="Google Shape;209;p2"/>
          <p:cNvGrpSpPr/>
          <p:nvPr/>
        </p:nvGrpSpPr>
        <p:grpSpPr>
          <a:xfrm>
            <a:off x="0" y="9941272"/>
            <a:ext cx="4572000" cy="345727"/>
            <a:chOff x="0" y="-47625"/>
            <a:chExt cx="1104851" cy="83120"/>
          </a:xfrm>
        </p:grpSpPr>
        <p:sp>
          <p:nvSpPr>
            <p:cNvPr id="210" name="Google Shape;210;p2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2"/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4572000" y="9941272"/>
            <a:ext cx="4572000" cy="345727"/>
            <a:chOff x="0" y="-47625"/>
            <a:chExt cx="1104851" cy="83120"/>
          </a:xfrm>
        </p:grpSpPr>
        <p:sp>
          <p:nvSpPr>
            <p:cNvPr id="213" name="Google Shape;213;p2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2"/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2"/>
          <p:cNvGrpSpPr/>
          <p:nvPr/>
        </p:nvGrpSpPr>
        <p:grpSpPr>
          <a:xfrm>
            <a:off x="9144000" y="9941272"/>
            <a:ext cx="4572000" cy="345727"/>
            <a:chOff x="0" y="-47625"/>
            <a:chExt cx="1104851" cy="83120"/>
          </a:xfrm>
        </p:grpSpPr>
        <p:sp>
          <p:nvSpPr>
            <p:cNvPr id="216" name="Google Shape;216;p2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2"/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13716000" y="9941272"/>
            <a:ext cx="4572000" cy="345727"/>
            <a:chOff x="0" y="-47625"/>
            <a:chExt cx="1104851" cy="83120"/>
          </a:xfrm>
        </p:grpSpPr>
        <p:sp>
          <p:nvSpPr>
            <p:cNvPr id="219" name="Google Shape;219;p2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"/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1" name="Google Shape;221;p2"/>
          <p:cNvSpPr/>
          <p:nvPr/>
        </p:nvSpPr>
        <p:spPr>
          <a:xfrm>
            <a:off x="5715000" y="886761"/>
            <a:ext cx="6858000" cy="8513478"/>
          </a:xfrm>
          <a:custGeom>
            <a:rect b="b" l="l" r="r" t="t"/>
            <a:pathLst>
              <a:path extrusionOk="0" h="8513478" w="685800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b="-55333" l="-30331" r="-29686" t="-73819"/>
            </a:stretch>
          </a:blipFill>
          <a:ln>
            <a:noFill/>
          </a:ln>
        </p:spPr>
      </p:sp>
      <p:grpSp>
        <p:nvGrpSpPr>
          <p:cNvPr id="222" name="Google Shape;222;p2"/>
          <p:cNvGrpSpPr/>
          <p:nvPr/>
        </p:nvGrpSpPr>
        <p:grpSpPr>
          <a:xfrm>
            <a:off x="7298388" y="453373"/>
            <a:ext cx="3898923" cy="1150652"/>
            <a:chOff x="7298388" y="453373"/>
            <a:chExt cx="3898923" cy="1150652"/>
          </a:xfrm>
        </p:grpSpPr>
        <p:grpSp>
          <p:nvGrpSpPr>
            <p:cNvPr id="223" name="Google Shape;223;p2"/>
            <p:cNvGrpSpPr/>
            <p:nvPr/>
          </p:nvGrpSpPr>
          <p:grpSpPr>
            <a:xfrm>
              <a:off x="7298388" y="453373"/>
              <a:ext cx="3898923" cy="1150652"/>
              <a:chOff x="0" y="-47625"/>
              <a:chExt cx="1026816" cy="303282"/>
            </a:xfrm>
          </p:grpSpPr>
          <p:sp>
            <p:nvSpPr>
              <p:cNvPr id="224" name="Google Shape;224;p2"/>
              <p:cNvSpPr/>
              <p:nvPr/>
            </p:nvSpPr>
            <p:spPr>
              <a:xfrm>
                <a:off x="0" y="0"/>
                <a:ext cx="1026816" cy="255657"/>
              </a:xfrm>
              <a:custGeom>
                <a:rect b="b" l="l" r="r" t="t"/>
                <a:pathLst>
                  <a:path extrusionOk="0" h="255657" w="1026816">
                    <a:moveTo>
                      <a:pt x="101274" y="0"/>
                    </a:moveTo>
                    <a:lnTo>
                      <a:pt x="925542" y="0"/>
                    </a:lnTo>
                    <a:cubicBezTo>
                      <a:pt x="981474" y="0"/>
                      <a:pt x="1026816" y="45342"/>
                      <a:pt x="1026816" y="101274"/>
                    </a:cubicBezTo>
                    <a:lnTo>
                      <a:pt x="1026816" y="154382"/>
                    </a:lnTo>
                    <a:cubicBezTo>
                      <a:pt x="1026816" y="181242"/>
                      <a:pt x="1016146" y="207002"/>
                      <a:pt x="997154" y="225994"/>
                    </a:cubicBezTo>
                    <a:cubicBezTo>
                      <a:pt x="978161" y="244987"/>
                      <a:pt x="952401" y="255657"/>
                      <a:pt x="925542" y="255657"/>
                    </a:cubicBezTo>
                    <a:lnTo>
                      <a:pt x="101274" y="255657"/>
                    </a:lnTo>
                    <a:cubicBezTo>
                      <a:pt x="74415" y="255657"/>
                      <a:pt x="48655" y="244987"/>
                      <a:pt x="29663" y="225994"/>
                    </a:cubicBezTo>
                    <a:cubicBezTo>
                      <a:pt x="10670" y="207002"/>
                      <a:pt x="0" y="181242"/>
                      <a:pt x="0" y="154382"/>
                    </a:cubicBezTo>
                    <a:lnTo>
                      <a:pt x="0" y="101274"/>
                    </a:lnTo>
                    <a:cubicBezTo>
                      <a:pt x="0" y="74415"/>
                      <a:pt x="10670" y="48655"/>
                      <a:pt x="29663" y="29663"/>
                    </a:cubicBezTo>
                    <a:cubicBezTo>
                      <a:pt x="48655" y="10670"/>
                      <a:pt x="74415" y="0"/>
                      <a:pt x="101274" y="0"/>
                    </a:cubicBezTo>
                    <a:close/>
                  </a:path>
                </a:pathLst>
              </a:custGeom>
              <a:solidFill>
                <a:srgbClr val="15234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2"/>
              <p:cNvSpPr txBox="1"/>
              <p:nvPr/>
            </p:nvSpPr>
            <p:spPr>
              <a:xfrm>
                <a:off x="0" y="-47625"/>
                <a:ext cx="1026816" cy="3032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6" name="Google Shape;226;p2"/>
            <p:cNvSpPr txBox="1"/>
            <p:nvPr/>
          </p:nvSpPr>
          <p:spPr>
            <a:xfrm>
              <a:off x="7599350" y="803275"/>
              <a:ext cx="3297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League Spartan"/>
                <a:buNone/>
              </a:pPr>
              <a:r>
                <a:rPr b="0" i="0" lang="en-US" sz="4000" u="none" cap="none" strike="noStrike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SPEAKER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7" name="Google Shape;22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600" y="637723"/>
            <a:ext cx="2463900" cy="7819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2"/>
          <p:cNvGrpSpPr/>
          <p:nvPr/>
        </p:nvGrpSpPr>
        <p:grpSpPr>
          <a:xfrm>
            <a:off x="8641748" y="4220123"/>
            <a:ext cx="6783827" cy="2979140"/>
            <a:chOff x="9380523" y="6135923"/>
            <a:chExt cx="6783827" cy="2979140"/>
          </a:xfrm>
        </p:grpSpPr>
        <p:grpSp>
          <p:nvGrpSpPr>
            <p:cNvPr id="229" name="Google Shape;229;p2"/>
            <p:cNvGrpSpPr/>
            <p:nvPr/>
          </p:nvGrpSpPr>
          <p:grpSpPr>
            <a:xfrm>
              <a:off x="9380523" y="8131425"/>
              <a:ext cx="6009228" cy="983638"/>
              <a:chOff x="-4" y="-27544"/>
              <a:chExt cx="1582500" cy="259200"/>
            </a:xfrm>
          </p:grpSpPr>
          <p:sp>
            <p:nvSpPr>
              <p:cNvPr id="230" name="Google Shape;230;p2"/>
              <p:cNvSpPr/>
              <p:nvPr/>
            </p:nvSpPr>
            <p:spPr>
              <a:xfrm>
                <a:off x="-4" y="0"/>
                <a:ext cx="1582314" cy="211673"/>
              </a:xfrm>
              <a:custGeom>
                <a:rect b="b" l="l" r="r" t="t"/>
                <a:pathLst>
                  <a:path extrusionOk="0" h="211673" w="1313124">
                    <a:moveTo>
                      <a:pt x="0" y="0"/>
                    </a:moveTo>
                    <a:lnTo>
                      <a:pt x="1313124" y="0"/>
                    </a:lnTo>
                    <a:lnTo>
                      <a:pt x="1313124" y="211673"/>
                    </a:lnTo>
                    <a:lnTo>
                      <a:pt x="0" y="211673"/>
                    </a:lnTo>
                    <a:close/>
                  </a:path>
                </a:pathLst>
              </a:custGeom>
              <a:solidFill>
                <a:srgbClr val="2890C9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2"/>
              <p:cNvSpPr txBox="1"/>
              <p:nvPr/>
            </p:nvSpPr>
            <p:spPr>
              <a:xfrm>
                <a:off x="-4" y="-27544"/>
                <a:ext cx="1582500" cy="25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2" name="Google Shape;232;p2"/>
            <p:cNvSpPr txBox="1"/>
            <p:nvPr/>
          </p:nvSpPr>
          <p:spPr>
            <a:xfrm>
              <a:off x="9532925" y="8347250"/>
              <a:ext cx="65949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8235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Lato"/>
                <a:buNone/>
              </a:pPr>
              <a:r>
                <a:rPr b="1" i="0" lang="en-US" sz="37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IT Path Solutions</a:t>
              </a:r>
              <a:endPara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3" name="Google Shape;233;p2"/>
            <p:cNvGrpSpPr/>
            <p:nvPr/>
          </p:nvGrpSpPr>
          <p:grpSpPr>
            <a:xfrm>
              <a:off x="9380525" y="7094424"/>
              <a:ext cx="6009512" cy="985955"/>
              <a:chOff x="0" y="-47625"/>
              <a:chExt cx="1313124" cy="259298"/>
            </a:xfrm>
          </p:grpSpPr>
          <p:sp>
            <p:nvSpPr>
              <p:cNvPr id="234" name="Google Shape;234;p2"/>
              <p:cNvSpPr/>
              <p:nvPr/>
            </p:nvSpPr>
            <p:spPr>
              <a:xfrm>
                <a:off x="0" y="0"/>
                <a:ext cx="1313124" cy="211673"/>
              </a:xfrm>
              <a:custGeom>
                <a:rect b="b" l="l" r="r" t="t"/>
                <a:pathLst>
                  <a:path extrusionOk="0" h="211673" w="1313124">
                    <a:moveTo>
                      <a:pt x="0" y="0"/>
                    </a:moveTo>
                    <a:lnTo>
                      <a:pt x="1313124" y="0"/>
                    </a:lnTo>
                    <a:lnTo>
                      <a:pt x="1313124" y="211673"/>
                    </a:lnTo>
                    <a:lnTo>
                      <a:pt x="0" y="211673"/>
                    </a:lnTo>
                    <a:close/>
                  </a:path>
                </a:pathLst>
              </a:custGeom>
              <a:solidFill>
                <a:srgbClr val="F8B10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2"/>
              <p:cNvSpPr txBox="1"/>
              <p:nvPr/>
            </p:nvSpPr>
            <p:spPr>
              <a:xfrm>
                <a:off x="0" y="-47625"/>
                <a:ext cx="1313124" cy="2592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6" name="Google Shape;236;p2"/>
            <p:cNvSpPr txBox="1"/>
            <p:nvPr/>
          </p:nvSpPr>
          <p:spPr>
            <a:xfrm>
              <a:off x="9569450" y="7392975"/>
              <a:ext cx="65949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54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700"/>
                <a:buFont typeface="Lato"/>
                <a:buNone/>
              </a:pPr>
              <a:r>
                <a:rPr b="1" lang="en-US" sz="37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AVP - </a:t>
              </a:r>
              <a:r>
                <a:rPr b="1" lang="en-US" sz="37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Project</a:t>
              </a:r>
              <a:r>
                <a:rPr b="1" lang="en-US" sz="37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 Delivery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7" name="Google Shape;237;p2"/>
            <p:cNvGrpSpPr/>
            <p:nvPr/>
          </p:nvGrpSpPr>
          <p:grpSpPr>
            <a:xfrm>
              <a:off x="9380523" y="6135923"/>
              <a:ext cx="6009512" cy="984036"/>
              <a:chOff x="0" y="-47625"/>
              <a:chExt cx="1313124" cy="259298"/>
            </a:xfrm>
          </p:grpSpPr>
          <p:sp>
            <p:nvSpPr>
              <p:cNvPr id="238" name="Google Shape;238;p2"/>
              <p:cNvSpPr/>
              <p:nvPr/>
            </p:nvSpPr>
            <p:spPr>
              <a:xfrm>
                <a:off x="0" y="0"/>
                <a:ext cx="1313124" cy="211673"/>
              </a:xfrm>
              <a:custGeom>
                <a:rect b="b" l="l" r="r" t="t"/>
                <a:pathLst>
                  <a:path extrusionOk="0" h="211673" w="1313124">
                    <a:moveTo>
                      <a:pt x="0" y="0"/>
                    </a:moveTo>
                    <a:lnTo>
                      <a:pt x="1313124" y="0"/>
                    </a:lnTo>
                    <a:lnTo>
                      <a:pt x="1313124" y="211673"/>
                    </a:lnTo>
                    <a:lnTo>
                      <a:pt x="0" y="211673"/>
                    </a:lnTo>
                    <a:close/>
                  </a:path>
                </a:pathLst>
              </a:custGeom>
              <a:solidFill>
                <a:srgbClr val="7BB84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2"/>
              <p:cNvSpPr txBox="1"/>
              <p:nvPr/>
            </p:nvSpPr>
            <p:spPr>
              <a:xfrm>
                <a:off x="0" y="-47625"/>
                <a:ext cx="1313100" cy="25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0" name="Google Shape;240;p2"/>
            <p:cNvSpPr txBox="1"/>
            <p:nvPr/>
          </p:nvSpPr>
          <p:spPr>
            <a:xfrm>
              <a:off x="9532925" y="6439250"/>
              <a:ext cx="65949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54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700"/>
                <a:buFont typeface="Lato"/>
                <a:buNone/>
              </a:pPr>
              <a:r>
                <a:rPr b="1" lang="en-US" sz="37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Jinkal Radadiya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1" name="Google Shape;241;p2" title="Image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9050" y="2672675"/>
            <a:ext cx="4796700" cy="5998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42" name="Google Shape;242;p2"/>
          <p:cNvSpPr/>
          <p:nvPr/>
        </p:nvSpPr>
        <p:spPr>
          <a:xfrm>
            <a:off x="3340950" y="2609100"/>
            <a:ext cx="4941600" cy="6123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493a35b0c7_0_22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b="0" l="-20309" r="-20309" t="0"/>
            </a:stretch>
          </a:blipFill>
          <a:ln>
            <a:noFill/>
          </a:ln>
        </p:spPr>
      </p:sp>
      <p:sp>
        <p:nvSpPr>
          <p:cNvPr id="248" name="Google Shape;248;g3493a35b0c7_0_228"/>
          <p:cNvSpPr/>
          <p:nvPr/>
        </p:nvSpPr>
        <p:spPr>
          <a:xfrm>
            <a:off x="16609579" y="94224"/>
            <a:ext cx="1505528" cy="1868953"/>
          </a:xfrm>
          <a:custGeom>
            <a:rect b="b" l="l" r="r" t="t"/>
            <a:pathLst>
              <a:path extrusionOk="0" h="1868953" w="1505528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5326" l="-30327" r="-29687" t="-73815"/>
            </a:stretch>
          </a:blipFill>
          <a:ln>
            <a:noFill/>
          </a:ln>
        </p:spPr>
      </p:sp>
      <p:grpSp>
        <p:nvGrpSpPr>
          <p:cNvPr id="249" name="Google Shape;249;g3493a35b0c7_0_228"/>
          <p:cNvGrpSpPr/>
          <p:nvPr/>
        </p:nvGrpSpPr>
        <p:grpSpPr>
          <a:xfrm>
            <a:off x="0" y="9941271"/>
            <a:ext cx="4572187" cy="345729"/>
            <a:chOff x="0" y="-47625"/>
            <a:chExt cx="1104900" cy="83120"/>
          </a:xfrm>
        </p:grpSpPr>
        <p:sp>
          <p:nvSpPr>
            <p:cNvPr id="250" name="Google Shape;250;g3493a35b0c7_0_228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g3493a35b0c7_0_228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" name="Google Shape;252;g3493a35b0c7_0_228"/>
          <p:cNvGrpSpPr/>
          <p:nvPr/>
        </p:nvGrpSpPr>
        <p:grpSpPr>
          <a:xfrm>
            <a:off x="4572000" y="9941271"/>
            <a:ext cx="4572187" cy="345729"/>
            <a:chOff x="0" y="-47625"/>
            <a:chExt cx="1104900" cy="83120"/>
          </a:xfrm>
        </p:grpSpPr>
        <p:sp>
          <p:nvSpPr>
            <p:cNvPr id="253" name="Google Shape;253;g3493a35b0c7_0_228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g3493a35b0c7_0_228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5" name="Google Shape;255;g3493a35b0c7_0_228"/>
          <p:cNvGrpSpPr/>
          <p:nvPr/>
        </p:nvGrpSpPr>
        <p:grpSpPr>
          <a:xfrm>
            <a:off x="9144000" y="9941271"/>
            <a:ext cx="4572187" cy="345729"/>
            <a:chOff x="0" y="-47625"/>
            <a:chExt cx="1104900" cy="83120"/>
          </a:xfrm>
        </p:grpSpPr>
        <p:sp>
          <p:nvSpPr>
            <p:cNvPr id="256" name="Google Shape;256;g3493a35b0c7_0_228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g3493a35b0c7_0_228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8" name="Google Shape;258;g3493a35b0c7_0_228"/>
          <p:cNvGrpSpPr/>
          <p:nvPr/>
        </p:nvGrpSpPr>
        <p:grpSpPr>
          <a:xfrm>
            <a:off x="13716000" y="9941271"/>
            <a:ext cx="4572187" cy="345729"/>
            <a:chOff x="0" y="-47625"/>
            <a:chExt cx="1104900" cy="83120"/>
          </a:xfrm>
        </p:grpSpPr>
        <p:sp>
          <p:nvSpPr>
            <p:cNvPr id="259" name="Google Shape;259;g3493a35b0c7_0_228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g3493a35b0c7_0_228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g3493a35b0c7_0_228"/>
          <p:cNvSpPr/>
          <p:nvPr/>
        </p:nvSpPr>
        <p:spPr>
          <a:xfrm>
            <a:off x="5715000" y="886761"/>
            <a:ext cx="6858000" cy="8513478"/>
          </a:xfrm>
          <a:custGeom>
            <a:rect b="b" l="l" r="r" t="t"/>
            <a:pathLst>
              <a:path extrusionOk="0" h="8513478" w="685800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b="-55326" l="-30327" r="-29687" t="-73815"/>
            </a:stretch>
          </a:blipFill>
          <a:ln>
            <a:noFill/>
          </a:ln>
        </p:spPr>
      </p:sp>
      <p:sp>
        <p:nvSpPr>
          <p:cNvPr id="262" name="Google Shape;262;g3493a35b0c7_0_228"/>
          <p:cNvSpPr txBox="1"/>
          <p:nvPr/>
        </p:nvSpPr>
        <p:spPr>
          <a:xfrm>
            <a:off x="5715000" y="510575"/>
            <a:ext cx="63306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rgbClr val="1523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g3493a35b0c7_0_228"/>
          <p:cNvSpPr txBox="1"/>
          <p:nvPr/>
        </p:nvSpPr>
        <p:spPr>
          <a:xfrm>
            <a:off x="0" y="340513"/>
            <a:ext cx="18288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</a:pPr>
            <a:r>
              <a:rPr b="1" lang="en-US" sz="7000">
                <a:solidFill>
                  <a:srgbClr val="15234D"/>
                </a:solidFill>
              </a:rPr>
              <a:t>Agenda</a:t>
            </a:r>
            <a:endParaRPr b="1" sz="7000">
              <a:solidFill>
                <a:srgbClr val="15234D"/>
              </a:solidFill>
            </a:endParaRPr>
          </a:p>
        </p:txBody>
      </p:sp>
      <p:sp>
        <p:nvSpPr>
          <p:cNvPr id="264" name="Google Shape;264;g3493a35b0c7_0_228"/>
          <p:cNvSpPr txBox="1"/>
          <p:nvPr/>
        </p:nvSpPr>
        <p:spPr>
          <a:xfrm>
            <a:off x="2287800" y="2894300"/>
            <a:ext cx="14321700" cy="6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AI and Technology Support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Challenges with .NET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.NET Support for AI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Demo Time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Key Features and Benefits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Real-World Use Cases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Q&amp;A</a:t>
            </a:r>
            <a:endParaRPr sz="3600">
              <a:solidFill>
                <a:srgbClr val="15234D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15234D"/>
              </a:solidFill>
            </a:endParaRPr>
          </a:p>
        </p:txBody>
      </p:sp>
      <p:pic>
        <p:nvPicPr>
          <p:cNvPr id="265" name="Google Shape;265;g3493a35b0c7_0_2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600" y="637723"/>
            <a:ext cx="2463900" cy="781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3e3ae5f97f_0_11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b="0" l="-20309" r="-20309" t="0"/>
            </a:stretch>
          </a:blipFill>
          <a:ln>
            <a:noFill/>
          </a:ln>
        </p:spPr>
      </p:sp>
      <p:sp>
        <p:nvSpPr>
          <p:cNvPr id="271" name="Google Shape;271;g33e3ae5f97f_0_111"/>
          <p:cNvSpPr/>
          <p:nvPr/>
        </p:nvSpPr>
        <p:spPr>
          <a:xfrm>
            <a:off x="16609579" y="94224"/>
            <a:ext cx="1505528" cy="1868953"/>
          </a:xfrm>
          <a:custGeom>
            <a:rect b="b" l="l" r="r" t="t"/>
            <a:pathLst>
              <a:path extrusionOk="0" h="1868953" w="1505528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5326" l="-30327" r="-29687" t="-73815"/>
            </a:stretch>
          </a:blipFill>
          <a:ln>
            <a:noFill/>
          </a:ln>
        </p:spPr>
      </p:sp>
      <p:grpSp>
        <p:nvGrpSpPr>
          <p:cNvPr id="272" name="Google Shape;272;g33e3ae5f97f_0_111"/>
          <p:cNvGrpSpPr/>
          <p:nvPr/>
        </p:nvGrpSpPr>
        <p:grpSpPr>
          <a:xfrm>
            <a:off x="0" y="9941271"/>
            <a:ext cx="4572187" cy="345729"/>
            <a:chOff x="0" y="-47625"/>
            <a:chExt cx="1104900" cy="83120"/>
          </a:xfrm>
        </p:grpSpPr>
        <p:sp>
          <p:nvSpPr>
            <p:cNvPr id="273" name="Google Shape;273;g33e3ae5f97f_0_111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g33e3ae5f97f_0_111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" name="Google Shape;275;g33e3ae5f97f_0_111"/>
          <p:cNvGrpSpPr/>
          <p:nvPr/>
        </p:nvGrpSpPr>
        <p:grpSpPr>
          <a:xfrm>
            <a:off x="4572000" y="9941271"/>
            <a:ext cx="4572187" cy="345729"/>
            <a:chOff x="0" y="-47625"/>
            <a:chExt cx="1104900" cy="83120"/>
          </a:xfrm>
        </p:grpSpPr>
        <p:sp>
          <p:nvSpPr>
            <p:cNvPr id="276" name="Google Shape;276;g33e3ae5f97f_0_111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g33e3ae5f97f_0_111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g33e3ae5f97f_0_111"/>
          <p:cNvGrpSpPr/>
          <p:nvPr/>
        </p:nvGrpSpPr>
        <p:grpSpPr>
          <a:xfrm>
            <a:off x="9144000" y="9941271"/>
            <a:ext cx="4572187" cy="345729"/>
            <a:chOff x="0" y="-47625"/>
            <a:chExt cx="1104900" cy="83120"/>
          </a:xfrm>
        </p:grpSpPr>
        <p:sp>
          <p:nvSpPr>
            <p:cNvPr id="279" name="Google Shape;279;g33e3ae5f97f_0_111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g33e3ae5f97f_0_111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281;g33e3ae5f97f_0_111"/>
          <p:cNvGrpSpPr/>
          <p:nvPr/>
        </p:nvGrpSpPr>
        <p:grpSpPr>
          <a:xfrm>
            <a:off x="13716000" y="9941271"/>
            <a:ext cx="4572187" cy="345729"/>
            <a:chOff x="0" y="-47625"/>
            <a:chExt cx="1104900" cy="83120"/>
          </a:xfrm>
        </p:grpSpPr>
        <p:sp>
          <p:nvSpPr>
            <p:cNvPr id="282" name="Google Shape;282;g33e3ae5f97f_0_111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g33e3ae5f97f_0_111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4" name="Google Shape;284;g33e3ae5f97f_0_111"/>
          <p:cNvSpPr/>
          <p:nvPr/>
        </p:nvSpPr>
        <p:spPr>
          <a:xfrm>
            <a:off x="5715000" y="886761"/>
            <a:ext cx="6858000" cy="8513478"/>
          </a:xfrm>
          <a:custGeom>
            <a:rect b="b" l="l" r="r" t="t"/>
            <a:pathLst>
              <a:path extrusionOk="0" h="8513478" w="685800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b="-55326" l="-30327" r="-29687" t="-73815"/>
            </a:stretch>
          </a:blipFill>
          <a:ln>
            <a:noFill/>
          </a:ln>
        </p:spPr>
      </p:sp>
      <p:sp>
        <p:nvSpPr>
          <p:cNvPr id="285" name="Google Shape;285;g33e3ae5f97f_0_111"/>
          <p:cNvSpPr txBox="1"/>
          <p:nvPr/>
        </p:nvSpPr>
        <p:spPr>
          <a:xfrm>
            <a:off x="5715000" y="510575"/>
            <a:ext cx="63306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rgbClr val="1523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33e3ae5f97f_0_111"/>
          <p:cNvSpPr txBox="1"/>
          <p:nvPr/>
        </p:nvSpPr>
        <p:spPr>
          <a:xfrm>
            <a:off x="0" y="340513"/>
            <a:ext cx="18288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</a:pPr>
            <a:r>
              <a:rPr b="1" lang="en-US" sz="7000">
                <a:solidFill>
                  <a:srgbClr val="15234D"/>
                </a:solidFill>
              </a:rPr>
              <a:t>AI and Technology Support</a:t>
            </a:r>
            <a:endParaRPr b="1" sz="7000">
              <a:solidFill>
                <a:srgbClr val="15234D"/>
              </a:solidFill>
            </a:endParaRPr>
          </a:p>
        </p:txBody>
      </p:sp>
      <p:sp>
        <p:nvSpPr>
          <p:cNvPr id="287" name="Google Shape;287;g33e3ae5f97f_0_111"/>
          <p:cNvSpPr txBox="1"/>
          <p:nvPr/>
        </p:nvSpPr>
        <p:spPr>
          <a:xfrm>
            <a:off x="1938150" y="7862875"/>
            <a:ext cx="5267700" cy="12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15234D"/>
                </a:solidFill>
                <a:highlight>
                  <a:srgbClr val="F5F5F5"/>
                </a:highlight>
              </a:rPr>
              <a:t>i.e, PyTorch, LangChain</a:t>
            </a:r>
            <a:endParaRPr sz="3600">
              <a:solidFill>
                <a:srgbClr val="15234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15234D"/>
              </a:solidFill>
            </a:endParaRPr>
          </a:p>
        </p:txBody>
      </p:sp>
      <p:pic>
        <p:nvPicPr>
          <p:cNvPr id="288" name="Google Shape;288;g33e3ae5f97f_0_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600" y="637723"/>
            <a:ext cx="2463900" cy="7819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Python-logo.png - Wikimedia Commons" id="289" name="Google Shape;289;g33e3ae5f97f_0_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7802" y="2382188"/>
            <a:ext cx="4889052" cy="53572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JavaScript-logo.png - Wikimedia Commons" id="290" name="Google Shape;290;g33e3ae5f97f_0_1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95025" y="2382200"/>
            <a:ext cx="4889050" cy="488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33e3ae5f97f_0_111"/>
          <p:cNvSpPr txBox="1"/>
          <p:nvPr/>
        </p:nvSpPr>
        <p:spPr>
          <a:xfrm>
            <a:off x="10675450" y="7862875"/>
            <a:ext cx="5728200" cy="12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15234D"/>
                </a:solidFill>
              </a:rPr>
              <a:t>i.e, TensorFlow.js, Brain.js</a:t>
            </a:r>
            <a:endParaRPr sz="3600">
              <a:solidFill>
                <a:srgbClr val="15234D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15234D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493a35b0c7_0_25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b="0" l="-20309" r="-20309" t="0"/>
            </a:stretch>
          </a:blipFill>
          <a:ln>
            <a:noFill/>
          </a:ln>
        </p:spPr>
      </p:sp>
      <p:sp>
        <p:nvSpPr>
          <p:cNvPr id="297" name="Google Shape;297;g3493a35b0c7_0_250"/>
          <p:cNvSpPr/>
          <p:nvPr/>
        </p:nvSpPr>
        <p:spPr>
          <a:xfrm>
            <a:off x="16609579" y="94224"/>
            <a:ext cx="1505528" cy="1868953"/>
          </a:xfrm>
          <a:custGeom>
            <a:rect b="b" l="l" r="r" t="t"/>
            <a:pathLst>
              <a:path extrusionOk="0" h="1868953" w="1505528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5326" l="-30327" r="-29687" t="-73815"/>
            </a:stretch>
          </a:blipFill>
          <a:ln>
            <a:noFill/>
          </a:ln>
        </p:spPr>
      </p:sp>
      <p:grpSp>
        <p:nvGrpSpPr>
          <p:cNvPr id="298" name="Google Shape;298;g3493a35b0c7_0_250"/>
          <p:cNvGrpSpPr/>
          <p:nvPr/>
        </p:nvGrpSpPr>
        <p:grpSpPr>
          <a:xfrm>
            <a:off x="0" y="9941271"/>
            <a:ext cx="4572187" cy="345729"/>
            <a:chOff x="0" y="-47625"/>
            <a:chExt cx="1104900" cy="83120"/>
          </a:xfrm>
        </p:grpSpPr>
        <p:sp>
          <p:nvSpPr>
            <p:cNvPr id="299" name="Google Shape;299;g3493a35b0c7_0_250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g3493a35b0c7_0_250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" name="Google Shape;301;g3493a35b0c7_0_250"/>
          <p:cNvGrpSpPr/>
          <p:nvPr/>
        </p:nvGrpSpPr>
        <p:grpSpPr>
          <a:xfrm>
            <a:off x="4572000" y="9941271"/>
            <a:ext cx="4572187" cy="345729"/>
            <a:chOff x="0" y="-47625"/>
            <a:chExt cx="1104900" cy="83120"/>
          </a:xfrm>
        </p:grpSpPr>
        <p:sp>
          <p:nvSpPr>
            <p:cNvPr id="302" name="Google Shape;302;g3493a35b0c7_0_250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g3493a35b0c7_0_250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4" name="Google Shape;304;g3493a35b0c7_0_250"/>
          <p:cNvGrpSpPr/>
          <p:nvPr/>
        </p:nvGrpSpPr>
        <p:grpSpPr>
          <a:xfrm>
            <a:off x="9144000" y="9941271"/>
            <a:ext cx="4572187" cy="345729"/>
            <a:chOff x="0" y="-47625"/>
            <a:chExt cx="1104900" cy="83120"/>
          </a:xfrm>
        </p:grpSpPr>
        <p:sp>
          <p:nvSpPr>
            <p:cNvPr id="305" name="Google Shape;305;g3493a35b0c7_0_250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g3493a35b0c7_0_250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7" name="Google Shape;307;g3493a35b0c7_0_250"/>
          <p:cNvGrpSpPr/>
          <p:nvPr/>
        </p:nvGrpSpPr>
        <p:grpSpPr>
          <a:xfrm>
            <a:off x="13716000" y="9941271"/>
            <a:ext cx="4572187" cy="345729"/>
            <a:chOff x="0" y="-47625"/>
            <a:chExt cx="1104900" cy="83120"/>
          </a:xfrm>
        </p:grpSpPr>
        <p:sp>
          <p:nvSpPr>
            <p:cNvPr id="308" name="Google Shape;308;g3493a35b0c7_0_250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g3493a35b0c7_0_250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0" name="Google Shape;310;g3493a35b0c7_0_250"/>
          <p:cNvSpPr/>
          <p:nvPr/>
        </p:nvSpPr>
        <p:spPr>
          <a:xfrm>
            <a:off x="5715000" y="886761"/>
            <a:ext cx="6858000" cy="8513478"/>
          </a:xfrm>
          <a:custGeom>
            <a:rect b="b" l="l" r="r" t="t"/>
            <a:pathLst>
              <a:path extrusionOk="0" h="8513478" w="685800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b="-55326" l="-30327" r="-29687" t="-73815"/>
            </a:stretch>
          </a:blipFill>
          <a:ln>
            <a:noFill/>
          </a:ln>
        </p:spPr>
      </p:sp>
      <p:sp>
        <p:nvSpPr>
          <p:cNvPr id="311" name="Google Shape;311;g3493a35b0c7_0_250"/>
          <p:cNvSpPr txBox="1"/>
          <p:nvPr/>
        </p:nvSpPr>
        <p:spPr>
          <a:xfrm>
            <a:off x="5715000" y="510575"/>
            <a:ext cx="63306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rgbClr val="1523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3493a35b0c7_0_250"/>
          <p:cNvSpPr txBox="1"/>
          <p:nvPr/>
        </p:nvSpPr>
        <p:spPr>
          <a:xfrm>
            <a:off x="0" y="340513"/>
            <a:ext cx="18288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</a:pPr>
            <a:r>
              <a:rPr b="1" lang="en-US" sz="7000">
                <a:solidFill>
                  <a:srgbClr val="15234D"/>
                </a:solidFill>
              </a:rPr>
              <a:t>Challenges</a:t>
            </a:r>
            <a:endParaRPr b="1" sz="7000">
              <a:solidFill>
                <a:srgbClr val="15234D"/>
              </a:solidFill>
            </a:endParaRPr>
          </a:p>
        </p:txBody>
      </p:sp>
      <p:sp>
        <p:nvSpPr>
          <p:cNvPr id="313" name="Google Shape;313;g3493a35b0c7_0_250"/>
          <p:cNvSpPr txBox="1"/>
          <p:nvPr/>
        </p:nvSpPr>
        <p:spPr>
          <a:xfrm>
            <a:off x="2287800" y="2894300"/>
            <a:ext cx="14321700" cy="6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No easy way to add AI to .NET apps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Inconsistent APIs across AI providers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Existing tools feel clunky or limited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.NET devs forced to adapt or start from scratch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Leads to inefficiency and lost potential</a:t>
            </a:r>
            <a:endParaRPr sz="3600">
              <a:solidFill>
                <a:srgbClr val="15234D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15234D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15234D"/>
              </a:solidFill>
            </a:endParaRPr>
          </a:p>
        </p:txBody>
      </p:sp>
      <p:pic>
        <p:nvPicPr>
          <p:cNvPr id="314" name="Google Shape;314;g3493a35b0c7_0_2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600" y="637723"/>
            <a:ext cx="2463900" cy="781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493a35b0c7_0_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b="0" l="-20309" r="-20309" t="0"/>
            </a:stretch>
          </a:blipFill>
          <a:ln>
            <a:noFill/>
          </a:ln>
        </p:spPr>
      </p:sp>
      <p:sp>
        <p:nvSpPr>
          <p:cNvPr id="320" name="Google Shape;320;g3493a35b0c7_0_3"/>
          <p:cNvSpPr/>
          <p:nvPr/>
        </p:nvSpPr>
        <p:spPr>
          <a:xfrm>
            <a:off x="16609579" y="94224"/>
            <a:ext cx="1505528" cy="1868953"/>
          </a:xfrm>
          <a:custGeom>
            <a:rect b="b" l="l" r="r" t="t"/>
            <a:pathLst>
              <a:path extrusionOk="0" h="1868953" w="1505528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5326" l="-30327" r="-29687" t="-73815"/>
            </a:stretch>
          </a:blipFill>
          <a:ln>
            <a:noFill/>
          </a:ln>
        </p:spPr>
      </p:sp>
      <p:grpSp>
        <p:nvGrpSpPr>
          <p:cNvPr id="321" name="Google Shape;321;g3493a35b0c7_0_3"/>
          <p:cNvGrpSpPr/>
          <p:nvPr/>
        </p:nvGrpSpPr>
        <p:grpSpPr>
          <a:xfrm>
            <a:off x="0" y="9941271"/>
            <a:ext cx="4572187" cy="345729"/>
            <a:chOff x="0" y="-47625"/>
            <a:chExt cx="1104900" cy="83120"/>
          </a:xfrm>
        </p:grpSpPr>
        <p:sp>
          <p:nvSpPr>
            <p:cNvPr id="322" name="Google Shape;322;g3493a35b0c7_0_3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g3493a35b0c7_0_3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24;g3493a35b0c7_0_3"/>
          <p:cNvGrpSpPr/>
          <p:nvPr/>
        </p:nvGrpSpPr>
        <p:grpSpPr>
          <a:xfrm>
            <a:off x="4572000" y="9941271"/>
            <a:ext cx="4572187" cy="345729"/>
            <a:chOff x="0" y="-47625"/>
            <a:chExt cx="1104900" cy="83120"/>
          </a:xfrm>
        </p:grpSpPr>
        <p:sp>
          <p:nvSpPr>
            <p:cNvPr id="325" name="Google Shape;325;g3493a35b0c7_0_3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g3493a35b0c7_0_3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" name="Google Shape;327;g3493a35b0c7_0_3"/>
          <p:cNvGrpSpPr/>
          <p:nvPr/>
        </p:nvGrpSpPr>
        <p:grpSpPr>
          <a:xfrm>
            <a:off x="9144000" y="9941271"/>
            <a:ext cx="4572187" cy="345729"/>
            <a:chOff x="0" y="-47625"/>
            <a:chExt cx="1104900" cy="83120"/>
          </a:xfrm>
        </p:grpSpPr>
        <p:sp>
          <p:nvSpPr>
            <p:cNvPr id="328" name="Google Shape;328;g3493a35b0c7_0_3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g3493a35b0c7_0_3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g3493a35b0c7_0_3"/>
          <p:cNvGrpSpPr/>
          <p:nvPr/>
        </p:nvGrpSpPr>
        <p:grpSpPr>
          <a:xfrm>
            <a:off x="13716000" y="9941271"/>
            <a:ext cx="4572187" cy="345729"/>
            <a:chOff x="0" y="-47625"/>
            <a:chExt cx="1104900" cy="83120"/>
          </a:xfrm>
        </p:grpSpPr>
        <p:sp>
          <p:nvSpPr>
            <p:cNvPr id="331" name="Google Shape;331;g3493a35b0c7_0_3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g3493a35b0c7_0_3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" name="Google Shape;333;g3493a35b0c7_0_3"/>
          <p:cNvSpPr/>
          <p:nvPr/>
        </p:nvSpPr>
        <p:spPr>
          <a:xfrm>
            <a:off x="5715000" y="886761"/>
            <a:ext cx="6858000" cy="8513478"/>
          </a:xfrm>
          <a:custGeom>
            <a:rect b="b" l="l" r="r" t="t"/>
            <a:pathLst>
              <a:path extrusionOk="0" h="8513478" w="685800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b="-55326" l="-30327" r="-29687" t="-73815"/>
            </a:stretch>
          </a:blipFill>
          <a:ln>
            <a:noFill/>
          </a:ln>
        </p:spPr>
      </p:sp>
      <p:sp>
        <p:nvSpPr>
          <p:cNvPr id="334" name="Google Shape;334;g3493a35b0c7_0_3"/>
          <p:cNvSpPr txBox="1"/>
          <p:nvPr/>
        </p:nvSpPr>
        <p:spPr>
          <a:xfrm>
            <a:off x="5715000" y="510575"/>
            <a:ext cx="63306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rgbClr val="1523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g3493a35b0c7_0_3"/>
          <p:cNvSpPr txBox="1"/>
          <p:nvPr/>
        </p:nvSpPr>
        <p:spPr>
          <a:xfrm>
            <a:off x="0" y="340513"/>
            <a:ext cx="18288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lang="en-US" sz="7000">
                <a:solidFill>
                  <a:srgbClr val="15234D"/>
                </a:solidFill>
              </a:rPr>
              <a:t>Solution??</a:t>
            </a:r>
            <a:endParaRPr i="0" sz="7000" u="none" cap="none" strike="noStrike">
              <a:solidFill>
                <a:srgbClr val="15234D"/>
              </a:solidFill>
            </a:endParaRPr>
          </a:p>
        </p:txBody>
      </p:sp>
      <p:pic>
        <p:nvPicPr>
          <p:cNvPr id="336" name="Google Shape;336;g3493a35b0c7_0_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600" y="637723"/>
            <a:ext cx="2463900" cy="78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3493a35b0c7_0_3" title="imag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9425" y="1600550"/>
            <a:ext cx="11559652" cy="779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493a35b0c7_0_31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b="0" l="-20309" r="-20309" t="0"/>
            </a:stretch>
          </a:blipFill>
          <a:ln>
            <a:noFill/>
          </a:ln>
        </p:spPr>
      </p:sp>
      <p:sp>
        <p:nvSpPr>
          <p:cNvPr id="343" name="Google Shape;343;g3493a35b0c7_0_319"/>
          <p:cNvSpPr/>
          <p:nvPr/>
        </p:nvSpPr>
        <p:spPr>
          <a:xfrm>
            <a:off x="16609579" y="94224"/>
            <a:ext cx="1505528" cy="1868953"/>
          </a:xfrm>
          <a:custGeom>
            <a:rect b="b" l="l" r="r" t="t"/>
            <a:pathLst>
              <a:path extrusionOk="0" h="1868953" w="1505528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5326" l="-30327" r="-29687" t="-73815"/>
            </a:stretch>
          </a:blipFill>
          <a:ln>
            <a:noFill/>
          </a:ln>
        </p:spPr>
      </p:sp>
      <p:grpSp>
        <p:nvGrpSpPr>
          <p:cNvPr id="344" name="Google Shape;344;g3493a35b0c7_0_319"/>
          <p:cNvGrpSpPr/>
          <p:nvPr/>
        </p:nvGrpSpPr>
        <p:grpSpPr>
          <a:xfrm>
            <a:off x="0" y="9941271"/>
            <a:ext cx="4572187" cy="345729"/>
            <a:chOff x="0" y="-47625"/>
            <a:chExt cx="1104900" cy="83120"/>
          </a:xfrm>
        </p:grpSpPr>
        <p:sp>
          <p:nvSpPr>
            <p:cNvPr id="345" name="Google Shape;345;g3493a35b0c7_0_319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g3493a35b0c7_0_319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7" name="Google Shape;347;g3493a35b0c7_0_319"/>
          <p:cNvGrpSpPr/>
          <p:nvPr/>
        </p:nvGrpSpPr>
        <p:grpSpPr>
          <a:xfrm>
            <a:off x="4572000" y="9941271"/>
            <a:ext cx="4572187" cy="345729"/>
            <a:chOff x="0" y="-47625"/>
            <a:chExt cx="1104900" cy="83120"/>
          </a:xfrm>
        </p:grpSpPr>
        <p:sp>
          <p:nvSpPr>
            <p:cNvPr id="348" name="Google Shape;348;g3493a35b0c7_0_319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g3493a35b0c7_0_319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" name="Google Shape;350;g3493a35b0c7_0_319"/>
          <p:cNvGrpSpPr/>
          <p:nvPr/>
        </p:nvGrpSpPr>
        <p:grpSpPr>
          <a:xfrm>
            <a:off x="9144000" y="9941271"/>
            <a:ext cx="4572187" cy="345729"/>
            <a:chOff x="0" y="-47625"/>
            <a:chExt cx="1104900" cy="83120"/>
          </a:xfrm>
        </p:grpSpPr>
        <p:sp>
          <p:nvSpPr>
            <p:cNvPr id="351" name="Google Shape;351;g3493a35b0c7_0_319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g3493a35b0c7_0_319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3" name="Google Shape;353;g3493a35b0c7_0_319"/>
          <p:cNvGrpSpPr/>
          <p:nvPr/>
        </p:nvGrpSpPr>
        <p:grpSpPr>
          <a:xfrm>
            <a:off x="13716000" y="9941271"/>
            <a:ext cx="4572187" cy="345729"/>
            <a:chOff x="0" y="-47625"/>
            <a:chExt cx="1104900" cy="83120"/>
          </a:xfrm>
        </p:grpSpPr>
        <p:sp>
          <p:nvSpPr>
            <p:cNvPr id="354" name="Google Shape;354;g3493a35b0c7_0_319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g3493a35b0c7_0_319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6" name="Google Shape;356;g3493a35b0c7_0_319"/>
          <p:cNvSpPr/>
          <p:nvPr/>
        </p:nvSpPr>
        <p:spPr>
          <a:xfrm>
            <a:off x="5715000" y="886761"/>
            <a:ext cx="6858000" cy="8513478"/>
          </a:xfrm>
          <a:custGeom>
            <a:rect b="b" l="l" r="r" t="t"/>
            <a:pathLst>
              <a:path extrusionOk="0" h="8513478" w="685800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b="-55326" l="-30327" r="-29687" t="-73815"/>
            </a:stretch>
          </a:blipFill>
          <a:ln>
            <a:noFill/>
          </a:ln>
        </p:spPr>
      </p:sp>
      <p:sp>
        <p:nvSpPr>
          <p:cNvPr id="357" name="Google Shape;357;g3493a35b0c7_0_319"/>
          <p:cNvSpPr txBox="1"/>
          <p:nvPr/>
        </p:nvSpPr>
        <p:spPr>
          <a:xfrm>
            <a:off x="5715000" y="510575"/>
            <a:ext cx="63306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rgbClr val="1523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g3493a35b0c7_0_319"/>
          <p:cNvSpPr txBox="1"/>
          <p:nvPr/>
        </p:nvSpPr>
        <p:spPr>
          <a:xfrm>
            <a:off x="0" y="340513"/>
            <a:ext cx="18288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</a:pPr>
            <a:r>
              <a:rPr b="1" lang="en-US" sz="7000">
                <a:solidFill>
                  <a:srgbClr val="15234D"/>
                </a:solidFill>
              </a:rPr>
              <a:t>Microsoft.Extensions.AI</a:t>
            </a:r>
            <a:endParaRPr b="1" sz="7000">
              <a:solidFill>
                <a:srgbClr val="15234D"/>
              </a:solidFill>
            </a:endParaRPr>
          </a:p>
        </p:txBody>
      </p:sp>
      <p:sp>
        <p:nvSpPr>
          <p:cNvPr id="359" name="Google Shape;359;g3493a35b0c7_0_319"/>
          <p:cNvSpPr txBox="1"/>
          <p:nvPr/>
        </p:nvSpPr>
        <p:spPr>
          <a:xfrm>
            <a:off x="2287800" y="2894300"/>
            <a:ext cx="14321700" cy="6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Released on October 2024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Unified abstraction layer for integrating AI services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Enable flexibility across AI providers </a:t>
            </a:r>
            <a:br>
              <a:rPr lang="en-US" sz="3600">
                <a:solidFill>
                  <a:srgbClr val="15234D"/>
                </a:solidFill>
              </a:rPr>
            </a:br>
            <a:r>
              <a:rPr lang="en-US" sz="3600">
                <a:solidFill>
                  <a:srgbClr val="15234D"/>
                </a:solidFill>
              </a:rPr>
              <a:t>(e.g., OpenAI, Azure AI, Ollama)</a:t>
            </a:r>
            <a:endParaRPr sz="3600">
              <a:solidFill>
                <a:srgbClr val="15234D"/>
              </a:solidFill>
            </a:endParaRPr>
          </a:p>
          <a:p>
            <a:pPr indent="-457200" lvl="0" marL="457200" rtl="0" algn="l">
              <a:spcBef>
                <a:spcPts val="1200"/>
              </a:spcBef>
              <a:spcAft>
                <a:spcPts val="0"/>
              </a:spcAft>
              <a:buClr>
                <a:srgbClr val="15234D"/>
              </a:buClr>
              <a:buSzPts val="3600"/>
              <a:buChar char="●"/>
            </a:pPr>
            <a:r>
              <a:rPr lang="en-US" sz="3600">
                <a:solidFill>
                  <a:srgbClr val="15234D"/>
                </a:solidFill>
              </a:rPr>
              <a:t>Empower developers to focus on app logic, not provider-specific code</a:t>
            </a:r>
            <a:endParaRPr sz="3600">
              <a:solidFill>
                <a:srgbClr val="15234D"/>
              </a:solidFill>
            </a:endParaRPr>
          </a:p>
        </p:txBody>
      </p:sp>
      <p:pic>
        <p:nvPicPr>
          <p:cNvPr id="360" name="Google Shape;360;g3493a35b0c7_0_3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600" y="637723"/>
            <a:ext cx="2463900" cy="781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acf28788f8_0_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b="0" l="-20305" r="-20307" t="0"/>
            </a:stretch>
          </a:blipFill>
          <a:ln>
            <a:noFill/>
          </a:ln>
        </p:spPr>
      </p:sp>
      <p:sp>
        <p:nvSpPr>
          <p:cNvPr id="366" name="Google Shape;366;g2acf28788f8_0_2"/>
          <p:cNvSpPr/>
          <p:nvPr/>
        </p:nvSpPr>
        <p:spPr>
          <a:xfrm>
            <a:off x="16609579" y="94224"/>
            <a:ext cx="1505528" cy="1868953"/>
          </a:xfrm>
          <a:custGeom>
            <a:rect b="b" l="l" r="r" t="t"/>
            <a:pathLst>
              <a:path extrusionOk="0" h="1868953" w="1505528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5334" l="-30325" r="-29685" t="-73823"/>
            </a:stretch>
          </a:blipFill>
          <a:ln>
            <a:noFill/>
          </a:ln>
        </p:spPr>
      </p:sp>
      <p:grpSp>
        <p:nvGrpSpPr>
          <p:cNvPr id="367" name="Google Shape;367;g2acf28788f8_0_2"/>
          <p:cNvGrpSpPr/>
          <p:nvPr/>
        </p:nvGrpSpPr>
        <p:grpSpPr>
          <a:xfrm>
            <a:off x="0" y="9941271"/>
            <a:ext cx="4572187" cy="345729"/>
            <a:chOff x="0" y="-47625"/>
            <a:chExt cx="1104900" cy="83120"/>
          </a:xfrm>
        </p:grpSpPr>
        <p:sp>
          <p:nvSpPr>
            <p:cNvPr id="368" name="Google Shape;368;g2acf28788f8_0_2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g2acf28788f8_0_2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" name="Google Shape;370;g2acf28788f8_0_2"/>
          <p:cNvGrpSpPr/>
          <p:nvPr/>
        </p:nvGrpSpPr>
        <p:grpSpPr>
          <a:xfrm>
            <a:off x="4572000" y="9941271"/>
            <a:ext cx="4572187" cy="345729"/>
            <a:chOff x="0" y="-47625"/>
            <a:chExt cx="1104900" cy="83120"/>
          </a:xfrm>
        </p:grpSpPr>
        <p:sp>
          <p:nvSpPr>
            <p:cNvPr id="371" name="Google Shape;371;g2acf28788f8_0_2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g2acf28788f8_0_2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3" name="Google Shape;373;g2acf28788f8_0_2"/>
          <p:cNvGrpSpPr/>
          <p:nvPr/>
        </p:nvGrpSpPr>
        <p:grpSpPr>
          <a:xfrm>
            <a:off x="9144000" y="9941271"/>
            <a:ext cx="4572187" cy="345729"/>
            <a:chOff x="0" y="-47625"/>
            <a:chExt cx="1104900" cy="83120"/>
          </a:xfrm>
        </p:grpSpPr>
        <p:sp>
          <p:nvSpPr>
            <p:cNvPr id="374" name="Google Shape;374;g2acf28788f8_0_2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g2acf28788f8_0_2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6" name="Google Shape;376;g2acf28788f8_0_2"/>
          <p:cNvGrpSpPr/>
          <p:nvPr/>
        </p:nvGrpSpPr>
        <p:grpSpPr>
          <a:xfrm>
            <a:off x="13716000" y="9941271"/>
            <a:ext cx="4572187" cy="345729"/>
            <a:chOff x="0" y="-47625"/>
            <a:chExt cx="1104900" cy="83120"/>
          </a:xfrm>
        </p:grpSpPr>
        <p:sp>
          <p:nvSpPr>
            <p:cNvPr id="377" name="Google Shape;377;g2acf28788f8_0_2"/>
            <p:cNvSpPr/>
            <p:nvPr/>
          </p:nvSpPr>
          <p:spPr>
            <a:xfrm>
              <a:off x="0" y="0"/>
              <a:ext cx="1104851" cy="35495"/>
            </a:xfrm>
            <a:custGeom>
              <a:rect b="b" l="l" r="r" t="t"/>
              <a:pathLst>
                <a:path extrusionOk="0" h="35495" w="1104851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g2acf28788f8_0_2"/>
            <p:cNvSpPr txBox="1"/>
            <p:nvPr/>
          </p:nvSpPr>
          <p:spPr>
            <a:xfrm>
              <a:off x="0" y="-47625"/>
              <a:ext cx="1104900" cy="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9" name="Google Shape;379;g2acf28788f8_0_2"/>
          <p:cNvSpPr/>
          <p:nvPr/>
        </p:nvSpPr>
        <p:spPr>
          <a:xfrm>
            <a:off x="5715000" y="886761"/>
            <a:ext cx="6858000" cy="8513478"/>
          </a:xfrm>
          <a:custGeom>
            <a:rect b="b" l="l" r="r" t="t"/>
            <a:pathLst>
              <a:path extrusionOk="0" h="8513478" w="685800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b="-55334" l="-30325" r="-29685" t="-73823"/>
            </a:stretch>
          </a:blipFill>
          <a:ln>
            <a:noFill/>
          </a:ln>
        </p:spPr>
      </p:sp>
      <p:sp>
        <p:nvSpPr>
          <p:cNvPr id="380" name="Google Shape;380;g2acf28788f8_0_2"/>
          <p:cNvSpPr txBox="1"/>
          <p:nvPr/>
        </p:nvSpPr>
        <p:spPr>
          <a:xfrm>
            <a:off x="5715000" y="510575"/>
            <a:ext cx="63306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rgbClr val="1523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1" name="Google Shape;381;g2acf28788f8_0_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600" y="637711"/>
            <a:ext cx="2463900" cy="78197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2acf28788f8_0_2"/>
          <p:cNvSpPr txBox="1"/>
          <p:nvPr/>
        </p:nvSpPr>
        <p:spPr>
          <a:xfrm>
            <a:off x="0" y="340513"/>
            <a:ext cx="182880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lang="en-US" sz="7000">
                <a:solidFill>
                  <a:srgbClr val="15234D"/>
                </a:solidFill>
              </a:rPr>
              <a:t>Architecture</a:t>
            </a:r>
            <a:endParaRPr i="0" sz="7000" u="none" cap="none" strike="noStrike">
              <a:solidFill>
                <a:srgbClr val="15234D"/>
              </a:solidFill>
            </a:endParaRPr>
          </a:p>
        </p:txBody>
      </p:sp>
      <p:pic>
        <p:nvPicPr>
          <p:cNvPr id="383" name="Google Shape;383;g2acf28788f8_0_2" title="meai-architecture-diagr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991650"/>
            <a:ext cx="18211799" cy="9447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2020F59B0D13480FAD06658598BF29C0_13</vt:lpwstr>
  </property>
  <property fmtid="{D5CDD505-2E9C-101B-9397-08002B2CF9AE}" pid="3" name="KSOProductBuildVer">
    <vt:lpwstr>1033-12.2.0.13359</vt:lpwstr>
  </property>
</Properties>
</file>