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1" r:id="rId9"/>
  </p:sldIdLst>
  <p:sldSz cx="18288000" cy="10287000"/>
  <p:notesSz cx="6858000" cy="9144000"/>
  <p:embeddedFontLst>
    <p:embeddedFont>
      <p:font typeface="Canva Sans" panose="020B0604020202020204" charset="0"/>
      <p:regular r:id="rId10"/>
      <p:bold r:id="rId11"/>
      <p:italic r:id="rId12"/>
      <p:boldItalic r:id="rId13"/>
    </p:embeddedFont>
    <p:embeddedFont>
      <p:font typeface="Lato Bold" panose="020B0604020202020204" charset="0"/>
      <p:regular r:id="rId14"/>
      <p:bold r:id="rId15"/>
      <p:italic r:id="rId16"/>
      <p:boldItalic r:id="rId17"/>
    </p:embeddedFont>
    <p:embeddedFont>
      <p:font typeface="League Spartan" panose="020B0604020202020204" charset="0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94" autoAdjust="0"/>
  </p:normalViewPr>
  <p:slideViewPr>
    <p:cSldViewPr>
      <p:cViewPr varScale="1">
        <p:scale>
          <a:sx n="39" d="100"/>
          <a:sy n="39" d="100"/>
        </p:scale>
        <p:origin x="103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DFE9-975D-CCE4-A8A7-0DA9DFFE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7ECA-B56A-18C5-F5C3-F418BF40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EA2BC-685B-15A9-1D8D-6652BB50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B5A7-5954-424D-87AE-BB72E74D33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942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8D348-E3EB-36A3-7253-44140D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FEFB-C000-8100-33D5-E5D65E5D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82CA6-A1A9-A51A-E7F5-6B083FFB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5C6D-D59A-2041-8033-AA1B2ADF60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08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D87F2-763F-C4C1-69DA-D98E6FD8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966D2-8C59-39B8-BC67-DFD10AA8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295-CA73-315D-9C57-540B7417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97FD2-F7D7-FF42-83D5-EB504BAFB7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55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4D207-B45D-F786-FFB2-1B377717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88F8-D014-D7DB-8B20-0EDA9C63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0646-EB2B-727C-A140-65F43961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255A-EBFB-6A46-9320-EA2825300D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057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310B-6C95-17C3-5AD5-5A15F182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B7202-4D11-56DB-8615-5F501CA6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5EAAF-B0F8-CFDD-42D5-2E5F2FA4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4DD9A-99C8-A34E-B67B-920F5F71F3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4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0F35D4-AEDE-1C2E-1408-BF6FDC42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8CFE6E-9C55-4CE2-BADC-5CDBE8EF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0E4840-B261-CB64-92C4-F5194E5E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E2F0C-BB36-BF4D-BF30-08429ED0DD8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974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CC58C9-6979-1790-A3EB-B1DA82F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420B68-CEA4-AB3A-2B46-3E09AE2F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33BD12-76E8-A384-0DDB-55675E8C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09A36-3CDF-9F4E-A169-6380A59835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24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346391-751E-F338-E3D3-97819FEC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12E053-6A9D-55B2-A535-7FCF0CAD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3FD57D-04A6-36D2-69CA-FE316958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5C1DF-0361-094C-9332-AB931A1192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85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1B9AD1-15CD-ADF6-9703-1C496E3E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4F440C-20D7-6C38-B4A4-33C4C3AF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4FDB6F-18E0-E999-1F73-4F0DF6F2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AF498-69F5-FB4D-B4DE-9836DDF08C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01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565553-4340-EB2F-E451-65A6768C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941D6-92C9-D1BC-8C1D-1B042A72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E88579-EFD0-A201-8574-64C0E6DD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41212-C6C6-1146-B5A0-ADCD7BE974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916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369834-8BEB-5294-AE12-237A3666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64998E-280B-EC9B-BF00-01EDACD6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677E27-E87F-5B65-1AFC-339C3123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AF4CF-5CC9-B14B-8369-946D5D6F65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958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FC0CF0-73A3-FA4C-B8E2-3A0E82C89A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733896-5CC3-53AD-8C4A-CE1AB675EC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4EE8-6855-8584-D088-10F6CC4E8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F10C2-A399-CD0A-F248-9EF6CB333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A33D0-ADCC-81E4-CB6B-F79919BA4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6797B0C-7258-DF40-BB3B-20CC4A1E67E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3C5062D-5E89-192B-7F39-7734A0233EA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5B918E26-A0D0-B239-6DAD-A9B5658184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548063" cy="10287000"/>
            <a:chOff x="0" y="0"/>
            <a:chExt cx="934563" cy="2709333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8553C01A-48A7-78DA-894F-A3FA1E81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4563" cy="2709333"/>
            </a:xfrm>
            <a:custGeom>
              <a:avLst/>
              <a:gdLst>
                <a:gd name="T0" fmla="*/ 0 w 934563"/>
                <a:gd name="T1" fmla="*/ 0 h 2709333"/>
                <a:gd name="T2" fmla="*/ 934563 w 934563"/>
                <a:gd name="T3" fmla="*/ 0 h 2709333"/>
                <a:gd name="T4" fmla="*/ 934563 w 934563"/>
                <a:gd name="T5" fmla="*/ 2709333 h 2709333"/>
                <a:gd name="T6" fmla="*/ 0 w 934563"/>
                <a:gd name="T7" fmla="*/ 2709333 h 2709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4563" h="2709333">
                  <a:moveTo>
                    <a:pt x="0" y="0"/>
                  </a:moveTo>
                  <a:lnTo>
                    <a:pt x="934563" y="0"/>
                  </a:lnTo>
                  <a:lnTo>
                    <a:pt x="9345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2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9268166A-8850-9B08-7F30-31B2ADA71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934563" cy="275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E6331045-77A8-B949-D945-FC8FEB0686BA}"/>
              </a:ext>
            </a:extLst>
          </p:cNvPr>
          <p:cNvSpPr txBox="1"/>
          <p:nvPr/>
        </p:nvSpPr>
        <p:spPr>
          <a:xfrm>
            <a:off x="7177088" y="4319588"/>
            <a:ext cx="10433050" cy="1544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2665"/>
              </a:lnSpc>
            </a:pPr>
            <a:r>
              <a:rPr lang="en-US" sz="9045" noProof="1">
                <a:solidFill>
                  <a:srgbClr val="EE5126"/>
                </a:solidFill>
                <a:latin typeface="League Spartan" panose="00000800000000000000"/>
              </a:rPr>
              <a:t>DOT NET DAY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A773C2B8-F124-6006-514D-CF658CB8A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7088" y="5765800"/>
            <a:ext cx="8156575" cy="0"/>
          </a:xfrm>
          <a:prstGeom prst="line">
            <a:avLst/>
          </a:prstGeom>
          <a:noFill/>
          <a:ln w="38100">
            <a:solidFill>
              <a:srgbClr val="15234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741DA635-857F-71C5-5F6F-5F5834114E88}"/>
              </a:ext>
            </a:extLst>
          </p:cNvPr>
          <p:cNvSpPr/>
          <p:nvPr/>
        </p:nvSpPr>
        <p:spPr>
          <a:xfrm>
            <a:off x="622534" y="1272078"/>
            <a:ext cx="2925884" cy="7723794"/>
          </a:xfrm>
          <a:custGeom>
            <a:avLst/>
            <a:gdLst/>
            <a:ahLst/>
            <a:cxnLst/>
            <a:rect l="l" t="t" r="r" b="b"/>
            <a:pathLst>
              <a:path w="2925884" h="7723794">
                <a:moveTo>
                  <a:pt x="0" y="0"/>
                </a:moveTo>
                <a:lnTo>
                  <a:pt x="2925884" y="0"/>
                </a:lnTo>
                <a:lnTo>
                  <a:pt x="2925884" y="7723794"/>
                </a:lnTo>
                <a:lnTo>
                  <a:pt x="0" y="77237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id="{AF74AA90-E969-7180-2579-43999F557E58}"/>
              </a:ext>
            </a:extLst>
          </p:cNvPr>
          <p:cNvGrpSpPr>
            <a:grpSpLocks/>
          </p:cNvGrpSpPr>
          <p:nvPr/>
        </p:nvGrpSpPr>
        <p:grpSpPr bwMode="auto">
          <a:xfrm>
            <a:off x="7221538" y="2728913"/>
            <a:ext cx="9096375" cy="1685925"/>
            <a:chOff x="0" y="-190342"/>
            <a:chExt cx="12128140" cy="2246036"/>
          </a:xfrm>
        </p:grpSpPr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5C8E746B-1178-B0E7-5922-0B47F0894013}"/>
                </a:ext>
              </a:extLst>
            </p:cNvPr>
            <p:cNvSpPr txBox="1"/>
            <p:nvPr/>
          </p:nvSpPr>
          <p:spPr>
            <a:xfrm>
              <a:off x="0" y="-190342"/>
              <a:ext cx="12128140" cy="224603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14195"/>
                </a:lnSpc>
              </a:pPr>
              <a:r>
                <a:rPr lang="en-US" sz="10140" noProof="1">
                  <a:solidFill>
                    <a:srgbClr val="2890C9"/>
                  </a:solidFill>
                  <a:latin typeface="Lato Bold" panose="020F0502020204030203"/>
                </a:rPr>
                <a:t>8</a:t>
              </a: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03E5648C-30D0-22D8-02C2-E736FBA4F996}"/>
                </a:ext>
              </a:extLst>
            </p:cNvPr>
            <p:cNvSpPr txBox="1"/>
            <p:nvPr/>
          </p:nvSpPr>
          <p:spPr>
            <a:xfrm>
              <a:off x="876274" y="-95172"/>
              <a:ext cx="789493" cy="99400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6220"/>
                </a:lnSpc>
              </a:pPr>
              <a:r>
                <a:rPr lang="en-US" sz="4445" noProof="1">
                  <a:solidFill>
                    <a:srgbClr val="2890C9"/>
                  </a:solidFill>
                  <a:latin typeface="Lato Bold" panose="020F0502020204030203"/>
                </a:rPr>
                <a:t>th</a:t>
              </a:r>
            </a:p>
          </p:txBody>
        </p:sp>
      </p:grpSp>
      <p:sp>
        <p:nvSpPr>
          <p:cNvPr id="21" name="TextBox 15">
            <a:extLst>
              <a:ext uri="{FF2B5EF4-FFF2-40B4-BE49-F238E27FC236}">
                <a16:creationId xmlns:a16="http://schemas.microsoft.com/office/drawing/2014/main" id="{FAA12D38-B117-01B2-8212-D2A50DC5030F}"/>
              </a:ext>
            </a:extLst>
          </p:cNvPr>
          <p:cNvSpPr txBox="1"/>
          <p:nvPr/>
        </p:nvSpPr>
        <p:spPr>
          <a:xfrm rot="15480">
            <a:off x="7178652" y="5811406"/>
            <a:ext cx="10650240" cy="8435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7250"/>
              </a:lnSpc>
            </a:pPr>
            <a:r>
              <a:rPr lang="en-US" sz="5175" noProof="1">
                <a:solidFill>
                  <a:srgbClr val="15234D"/>
                </a:solidFill>
                <a:latin typeface="Lato Bold" panose="020F0502020204030203"/>
              </a:rPr>
              <a:t>https://www.mdcahmedabad.com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9F8722EA-56FB-D02A-B1F6-BB091C57DE13}"/>
              </a:ext>
            </a:extLst>
          </p:cNvPr>
          <p:cNvSpPr/>
          <p:nvPr/>
        </p:nvSpPr>
        <p:spPr>
          <a:xfrm>
            <a:off x="416257" y="1304681"/>
            <a:ext cx="6221873" cy="7723794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590F93BD-8FA7-AC0E-302B-828E7729FBD2}"/>
              </a:ext>
            </a:extLst>
          </p:cNvPr>
          <p:cNvSpPr txBox="1"/>
          <p:nvPr/>
        </p:nvSpPr>
        <p:spPr>
          <a:xfrm>
            <a:off x="9563349" y="7409140"/>
            <a:ext cx="3384051" cy="1394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12665"/>
              </a:lnSpc>
            </a:pPr>
            <a:r>
              <a:rPr lang="en-US" sz="4500" noProof="1">
                <a:solidFill>
                  <a:srgbClr val="EE5126"/>
                </a:solidFill>
                <a:latin typeface="League Spartan" panose="00000800000000000000"/>
              </a:rPr>
              <a:t>SPEAKERS</a:t>
            </a:r>
          </a:p>
        </p:txBody>
      </p:sp>
      <p:pic>
        <p:nvPicPr>
          <p:cNvPr id="24" name="Picture 23" descr="A blue and black logo&#10;&#10;AI-generated content may be incorrect.">
            <a:extLst>
              <a:ext uri="{FF2B5EF4-FFF2-40B4-BE49-F238E27FC236}">
                <a16:creationId xmlns:a16="http://schemas.microsoft.com/office/drawing/2014/main" id="{B8BA0417-5E0F-77BE-BC85-8832A767B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6296" y="9049503"/>
            <a:ext cx="3705609" cy="813525"/>
          </a:xfrm>
          <a:prstGeom prst="rect">
            <a:avLst/>
          </a:prstGeom>
        </p:spPr>
      </p:pic>
      <p:pic>
        <p:nvPicPr>
          <p:cNvPr id="25" name="Google Shape;99;p1">
            <a:extLst>
              <a:ext uri="{FF2B5EF4-FFF2-40B4-BE49-F238E27FC236}">
                <a16:creationId xmlns:a16="http://schemas.microsoft.com/office/drawing/2014/main" id="{7EFC0130-0D99-0336-9D37-504AB0894D9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9453" y="9081244"/>
            <a:ext cx="2463900" cy="78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1">
            <a:extLst>
              <a:ext uri="{FF2B5EF4-FFF2-40B4-BE49-F238E27FC236}">
                <a16:creationId xmlns:a16="http://schemas.microsoft.com/office/drawing/2014/main" id="{D05EDA65-F321-0DE4-E58D-9568DED864AD}"/>
              </a:ext>
            </a:extLst>
          </p:cNvPr>
          <p:cNvGrpSpPr>
            <a:grpSpLocks/>
          </p:cNvGrpSpPr>
          <p:nvPr/>
        </p:nvGrpSpPr>
        <p:grpSpPr bwMode="auto">
          <a:xfrm>
            <a:off x="6871350" y="294621"/>
            <a:ext cx="4208577" cy="859277"/>
            <a:chOff x="0" y="0"/>
            <a:chExt cx="1026816" cy="255657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665F26F-5504-16CC-72D6-8650B3E08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26816" cy="255657"/>
            </a:xfrm>
            <a:custGeom>
              <a:avLst/>
              <a:gdLst>
                <a:gd name="T0" fmla="*/ 101274 w 1026816"/>
                <a:gd name="T1" fmla="*/ 0 h 255657"/>
                <a:gd name="T2" fmla="*/ 925542 w 1026816"/>
                <a:gd name="T3" fmla="*/ 0 h 255657"/>
                <a:gd name="T4" fmla="*/ 1026816 w 1026816"/>
                <a:gd name="T5" fmla="*/ 101274 h 255657"/>
                <a:gd name="T6" fmla="*/ 1026816 w 1026816"/>
                <a:gd name="T7" fmla="*/ 154382 h 255657"/>
                <a:gd name="T8" fmla="*/ 997154 w 1026816"/>
                <a:gd name="T9" fmla="*/ 225994 h 255657"/>
                <a:gd name="T10" fmla="*/ 925542 w 1026816"/>
                <a:gd name="T11" fmla="*/ 255657 h 255657"/>
                <a:gd name="T12" fmla="*/ 101274 w 1026816"/>
                <a:gd name="T13" fmla="*/ 255657 h 255657"/>
                <a:gd name="T14" fmla="*/ 29663 w 1026816"/>
                <a:gd name="T15" fmla="*/ 225994 h 255657"/>
                <a:gd name="T16" fmla="*/ 0 w 1026816"/>
                <a:gd name="T17" fmla="*/ 154382 h 255657"/>
                <a:gd name="T18" fmla="*/ 0 w 1026816"/>
                <a:gd name="T19" fmla="*/ 101274 h 255657"/>
                <a:gd name="T20" fmla="*/ 29663 w 1026816"/>
                <a:gd name="T21" fmla="*/ 29663 h 255657"/>
                <a:gd name="T22" fmla="*/ 101274 w 1026816"/>
                <a:gd name="T23" fmla="*/ 0 h 255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6816" h="255657">
                  <a:moveTo>
                    <a:pt x="101274" y="0"/>
                  </a:moveTo>
                  <a:lnTo>
                    <a:pt x="925542" y="0"/>
                  </a:lnTo>
                  <a:cubicBezTo>
                    <a:pt x="981474" y="0"/>
                    <a:pt x="1026816" y="45342"/>
                    <a:pt x="1026816" y="101274"/>
                  </a:cubicBezTo>
                  <a:lnTo>
                    <a:pt x="1026816" y="154382"/>
                  </a:lnTo>
                  <a:cubicBezTo>
                    <a:pt x="1026816" y="181242"/>
                    <a:pt x="1016146" y="207002"/>
                    <a:pt x="997154" y="225994"/>
                  </a:cubicBezTo>
                  <a:cubicBezTo>
                    <a:pt x="978161" y="244987"/>
                    <a:pt x="952401" y="255657"/>
                    <a:pt x="925542" y="255657"/>
                  </a:cubicBezTo>
                  <a:lnTo>
                    <a:pt x="101274" y="255657"/>
                  </a:lnTo>
                  <a:cubicBezTo>
                    <a:pt x="74415" y="255657"/>
                    <a:pt x="48655" y="244987"/>
                    <a:pt x="29663" y="225994"/>
                  </a:cubicBezTo>
                  <a:cubicBezTo>
                    <a:pt x="10670" y="207002"/>
                    <a:pt x="0" y="181242"/>
                    <a:pt x="0" y="154382"/>
                  </a:cubicBezTo>
                  <a:lnTo>
                    <a:pt x="0" y="101274"/>
                  </a:lnTo>
                  <a:cubicBezTo>
                    <a:pt x="0" y="74415"/>
                    <a:pt x="10670" y="48655"/>
                    <a:pt x="29663" y="29663"/>
                  </a:cubicBezTo>
                  <a:cubicBezTo>
                    <a:pt x="48655" y="10670"/>
                    <a:pt x="74415" y="0"/>
                    <a:pt x="101274" y="0"/>
                  </a:cubicBezTo>
                  <a:close/>
                </a:path>
              </a:pathLst>
            </a:custGeom>
            <a:solidFill>
              <a:srgbClr val="152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0624B405-774F-9D51-8866-BC0614398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026816" cy="30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9C940C94-843F-6373-B3E9-4D9C3B8D5674}"/>
              </a:ext>
            </a:extLst>
          </p:cNvPr>
          <p:cNvSpPr/>
          <p:nvPr/>
        </p:nvSpPr>
        <p:spPr>
          <a:xfrm>
            <a:off x="15790857" y="12781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76" name="Group 5">
            <a:extLst>
              <a:ext uri="{FF2B5EF4-FFF2-40B4-BE49-F238E27FC236}">
                <a16:creationId xmlns:a16="http://schemas.microsoft.com/office/drawing/2014/main" id="{E1E82459-8F8A-63A2-B8D1-E5E5AED2399E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3077" name="Freeform 6">
              <a:extLst>
                <a:ext uri="{FF2B5EF4-FFF2-40B4-BE49-F238E27FC236}">
                  <a16:creationId xmlns:a16="http://schemas.microsoft.com/office/drawing/2014/main" id="{FE928A7F-4CC6-7DBF-FC9D-15CDFA3E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TextBox 7">
              <a:extLst>
                <a:ext uri="{FF2B5EF4-FFF2-40B4-BE49-F238E27FC236}">
                  <a16:creationId xmlns:a16="http://schemas.microsoft.com/office/drawing/2014/main" id="{5F44B5C8-525D-9CD1-0AB3-8554E0761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3079" name="Group 8">
            <a:extLst>
              <a:ext uri="{FF2B5EF4-FFF2-40B4-BE49-F238E27FC236}">
                <a16:creationId xmlns:a16="http://schemas.microsoft.com/office/drawing/2014/main" id="{7E7D9AF5-46D5-3749-03CA-62D7A9558C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3080" name="Freeform 9">
              <a:extLst>
                <a:ext uri="{FF2B5EF4-FFF2-40B4-BE49-F238E27FC236}">
                  <a16:creationId xmlns:a16="http://schemas.microsoft.com/office/drawing/2014/main" id="{D008F713-2820-51CB-E1BD-B089435E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TextBox 10">
              <a:extLst>
                <a:ext uri="{FF2B5EF4-FFF2-40B4-BE49-F238E27FC236}">
                  <a16:creationId xmlns:a16="http://schemas.microsoft.com/office/drawing/2014/main" id="{65AEA315-D73A-B334-8F29-11F2505C1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3082" name="Group 11">
            <a:extLst>
              <a:ext uri="{FF2B5EF4-FFF2-40B4-BE49-F238E27FC236}">
                <a16:creationId xmlns:a16="http://schemas.microsoft.com/office/drawing/2014/main" id="{7F2AB522-F0D8-26CC-401C-04C480E2CC7E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3083" name="Freeform 12">
              <a:extLst>
                <a:ext uri="{FF2B5EF4-FFF2-40B4-BE49-F238E27FC236}">
                  <a16:creationId xmlns:a16="http://schemas.microsoft.com/office/drawing/2014/main" id="{C15826C3-678D-D21A-3299-079BC7F55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TextBox 13">
              <a:extLst>
                <a:ext uri="{FF2B5EF4-FFF2-40B4-BE49-F238E27FC236}">
                  <a16:creationId xmlns:a16="http://schemas.microsoft.com/office/drawing/2014/main" id="{380233BF-089C-703D-33A6-811845D5D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3085" name="Group 14">
            <a:extLst>
              <a:ext uri="{FF2B5EF4-FFF2-40B4-BE49-F238E27FC236}">
                <a16:creationId xmlns:a16="http://schemas.microsoft.com/office/drawing/2014/main" id="{C7D77165-F5AB-1E61-01E5-360561D0B846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3086" name="Freeform 15">
              <a:extLst>
                <a:ext uri="{FF2B5EF4-FFF2-40B4-BE49-F238E27FC236}">
                  <a16:creationId xmlns:a16="http://schemas.microsoft.com/office/drawing/2014/main" id="{5091E65F-5BA2-FC68-D1EF-B42FE4314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TextBox 16">
              <a:extLst>
                <a:ext uri="{FF2B5EF4-FFF2-40B4-BE49-F238E27FC236}">
                  <a16:creationId xmlns:a16="http://schemas.microsoft.com/office/drawing/2014/main" id="{0061A481-168D-40B1-7534-546BA2370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07E61A07-8436-C87C-1CBB-4029D13EB92F}"/>
              </a:ext>
            </a:extLst>
          </p:cNvPr>
          <p:cNvSpPr/>
          <p:nvPr/>
        </p:nvSpPr>
        <p:spPr>
          <a:xfrm>
            <a:off x="5715000" y="853467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BAF7973A-D1A5-0697-3BB8-8CD5632C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351" y="8287481"/>
            <a:ext cx="3705609" cy="8135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7279F2-D369-7953-F949-3EF5F55A498A}"/>
              </a:ext>
            </a:extLst>
          </p:cNvPr>
          <p:cNvSpPr txBox="1">
            <a:spLocks/>
          </p:cNvSpPr>
          <p:nvPr/>
        </p:nvSpPr>
        <p:spPr>
          <a:xfrm>
            <a:off x="4755386" y="301845"/>
            <a:ext cx="8229600" cy="852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4A899E-6B6F-F733-C917-97864F2D4088}"/>
              </a:ext>
            </a:extLst>
          </p:cNvPr>
          <p:cNvSpPr txBox="1">
            <a:spLocks/>
          </p:cNvSpPr>
          <p:nvPr/>
        </p:nvSpPr>
        <p:spPr>
          <a:xfrm>
            <a:off x="6629466" y="4538706"/>
            <a:ext cx="5029284" cy="16715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4800" b="1" dirty="0">
                <a:solidFill>
                  <a:schemeClr val="bg1"/>
                </a:solidFill>
              </a:rPr>
              <a:t>Jinesh Shah</a:t>
            </a:r>
            <a:endParaRPr lang="en-IN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N" sz="4000" b="1" dirty="0">
                <a:solidFill>
                  <a:schemeClr val="bg1"/>
                </a:solidFill>
              </a:rPr>
              <a:t>CTO &amp; Co-founder</a:t>
            </a:r>
          </a:p>
        </p:txBody>
      </p:sp>
      <p:pic>
        <p:nvPicPr>
          <p:cNvPr id="9" name="Picture 8" descr="Jinesh-Linkedin-QRCode.JPG">
            <a:extLst>
              <a:ext uri="{FF2B5EF4-FFF2-40B4-BE49-F238E27FC236}">
                <a16:creationId xmlns:a16="http://schemas.microsoft.com/office/drawing/2014/main" id="{109AC93A-BE05-C1A2-D827-077B9CEF3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00" y="2537801"/>
            <a:ext cx="4525207" cy="4525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D862EC-D905-40EC-7F66-DD47BDCAFA8B}"/>
              </a:ext>
            </a:extLst>
          </p:cNvPr>
          <p:cNvSpPr txBox="1"/>
          <p:nvPr/>
        </p:nvSpPr>
        <p:spPr>
          <a:xfrm>
            <a:off x="13106296" y="8104775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https://</a:t>
            </a:r>
            <a:r>
              <a:rPr lang="en-IN" sz="3200" dirty="0" err="1"/>
              <a:t>www.linkedin.com</a:t>
            </a:r>
            <a:r>
              <a:rPr lang="en-IN" sz="3200" dirty="0"/>
              <a:t>/in/shahjinesh11/</a:t>
            </a:r>
            <a:endParaRPr lang="en-US" sz="3200" dirty="0"/>
          </a:p>
        </p:txBody>
      </p:sp>
      <p:pic>
        <p:nvPicPr>
          <p:cNvPr id="10" name="Picture 9" descr="A cartoon of a person sitting at a table&#10;&#10;AI-generated content may be incorrect.">
            <a:extLst>
              <a:ext uri="{FF2B5EF4-FFF2-40B4-BE49-F238E27FC236}">
                <a16:creationId xmlns:a16="http://schemas.microsoft.com/office/drawing/2014/main" id="{376241DE-3919-9081-6573-FB2676C35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15" y="1963176"/>
            <a:ext cx="4812544" cy="7218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AEE13C1-6618-447B-322B-2534A0EB005A}"/>
              </a:ext>
            </a:extLst>
          </p:cNvPr>
          <p:cNvSpPr/>
          <p:nvPr/>
        </p:nvSpPr>
        <p:spPr>
          <a:xfrm>
            <a:off x="16078018" y="9553968"/>
            <a:ext cx="2037089" cy="4863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0312" r="-20312"/>
            </a:stretch>
          </a:blipFill>
        </p:spPr>
        <p:txBody>
          <a:bodyPr/>
          <a:lstStyle/>
          <a:p>
            <a:r>
              <a:rPr lang="en-US" dirty="0"/>
              <a:t>Credits: </a:t>
            </a:r>
            <a:r>
              <a:rPr lang="en-US" b="1" dirty="0" err="1"/>
              <a:t>Napkin.ai</a:t>
            </a:r>
            <a:endParaRPr lang="en-US" b="1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5F18784-67BA-6388-4984-ACCAFF28A706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00" name="Group 5">
            <a:extLst>
              <a:ext uri="{FF2B5EF4-FFF2-40B4-BE49-F238E27FC236}">
                <a16:creationId xmlns:a16="http://schemas.microsoft.com/office/drawing/2014/main" id="{76886699-606B-9B56-98FC-78629FD88D2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4101" name="Freeform 6">
              <a:extLst>
                <a:ext uri="{FF2B5EF4-FFF2-40B4-BE49-F238E27FC236}">
                  <a16:creationId xmlns:a16="http://schemas.microsoft.com/office/drawing/2014/main" id="{31E2FD75-12B4-5327-81E5-9FD9A5054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TextBox 7">
              <a:extLst>
                <a:ext uri="{FF2B5EF4-FFF2-40B4-BE49-F238E27FC236}">
                  <a16:creationId xmlns:a16="http://schemas.microsoft.com/office/drawing/2014/main" id="{CE3711A3-09B8-6AEA-1435-1E3D09F18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4103" name="Group 8">
            <a:extLst>
              <a:ext uri="{FF2B5EF4-FFF2-40B4-BE49-F238E27FC236}">
                <a16:creationId xmlns:a16="http://schemas.microsoft.com/office/drawing/2014/main" id="{5342A3FD-B82F-C6B2-581A-48C35BACE22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4104" name="Freeform 9">
              <a:extLst>
                <a:ext uri="{FF2B5EF4-FFF2-40B4-BE49-F238E27FC236}">
                  <a16:creationId xmlns:a16="http://schemas.microsoft.com/office/drawing/2014/main" id="{B1F89BF3-DB28-C6F7-119A-B589BCFA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TextBox 10">
              <a:extLst>
                <a:ext uri="{FF2B5EF4-FFF2-40B4-BE49-F238E27FC236}">
                  <a16:creationId xmlns:a16="http://schemas.microsoft.com/office/drawing/2014/main" id="{D604A829-7CC9-C27C-8C7B-F0D956780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4106" name="Group 11">
            <a:extLst>
              <a:ext uri="{FF2B5EF4-FFF2-40B4-BE49-F238E27FC236}">
                <a16:creationId xmlns:a16="http://schemas.microsoft.com/office/drawing/2014/main" id="{F1F0711C-2D27-B708-71DC-2BA51AC27A6A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4107" name="Freeform 12">
              <a:extLst>
                <a:ext uri="{FF2B5EF4-FFF2-40B4-BE49-F238E27FC236}">
                  <a16:creationId xmlns:a16="http://schemas.microsoft.com/office/drawing/2014/main" id="{4237A114-200B-88EF-CE52-1634D5B20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TextBox 13">
              <a:extLst>
                <a:ext uri="{FF2B5EF4-FFF2-40B4-BE49-F238E27FC236}">
                  <a16:creationId xmlns:a16="http://schemas.microsoft.com/office/drawing/2014/main" id="{151AC473-E051-E98D-6329-DE98520C8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4109" name="Group 14">
            <a:extLst>
              <a:ext uri="{FF2B5EF4-FFF2-40B4-BE49-F238E27FC236}">
                <a16:creationId xmlns:a16="http://schemas.microsoft.com/office/drawing/2014/main" id="{68D82B45-2C95-3BA4-F007-4B605EB18C05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4110" name="Freeform 15">
              <a:extLst>
                <a:ext uri="{FF2B5EF4-FFF2-40B4-BE49-F238E27FC236}">
                  <a16:creationId xmlns:a16="http://schemas.microsoft.com/office/drawing/2014/main" id="{E44C922C-5E9B-043F-6711-F4216EA17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TextBox 16">
              <a:extLst>
                <a:ext uri="{FF2B5EF4-FFF2-40B4-BE49-F238E27FC236}">
                  <a16:creationId xmlns:a16="http://schemas.microsoft.com/office/drawing/2014/main" id="{EF5B50CE-377D-E02F-5E04-4DCE3A6F9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1ABE6EAF-2EB0-3452-2582-BF377334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95" y="621937"/>
            <a:ext cx="3705609" cy="8135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18F5DC-C400-E4CC-83DD-8A7CCD506DED}"/>
              </a:ext>
            </a:extLst>
          </p:cNvPr>
          <p:cNvSpPr txBox="1">
            <a:spLocks/>
          </p:cNvSpPr>
          <p:nvPr/>
        </p:nvSpPr>
        <p:spPr>
          <a:xfrm>
            <a:off x="5029200" y="556268"/>
            <a:ext cx="8229600" cy="852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sz="5400" b="1" dirty="0"/>
              <a:t>Agenda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58FBF4-D5A2-AF62-75B5-7B17DB7C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67" y="1854548"/>
            <a:ext cx="10356708" cy="70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44A6-667D-AAC2-D4C2-A32AC1EC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3AED594-DD73-EB2C-6163-6DA8027D392D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148" name="Group 5">
            <a:extLst>
              <a:ext uri="{FF2B5EF4-FFF2-40B4-BE49-F238E27FC236}">
                <a16:creationId xmlns:a16="http://schemas.microsoft.com/office/drawing/2014/main" id="{33C1A2C3-BD9B-2A37-0668-4D9A3B8B033A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6149" name="Freeform 6">
              <a:extLst>
                <a:ext uri="{FF2B5EF4-FFF2-40B4-BE49-F238E27FC236}">
                  <a16:creationId xmlns:a16="http://schemas.microsoft.com/office/drawing/2014/main" id="{AF4DCDD3-B161-DB36-0DBD-B16FE3E8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TextBox 7">
              <a:extLst>
                <a:ext uri="{FF2B5EF4-FFF2-40B4-BE49-F238E27FC236}">
                  <a16:creationId xmlns:a16="http://schemas.microsoft.com/office/drawing/2014/main" id="{AF3599D0-050B-A361-8900-4A8120D38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6151" name="Group 8">
            <a:extLst>
              <a:ext uri="{FF2B5EF4-FFF2-40B4-BE49-F238E27FC236}">
                <a16:creationId xmlns:a16="http://schemas.microsoft.com/office/drawing/2014/main" id="{377D600F-7169-AFEC-2E35-2B4BF907B78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152" name="Freeform 9">
              <a:extLst>
                <a:ext uri="{FF2B5EF4-FFF2-40B4-BE49-F238E27FC236}">
                  <a16:creationId xmlns:a16="http://schemas.microsoft.com/office/drawing/2014/main" id="{D94CF5C3-92AD-9B76-C8EC-47EAEA02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TextBox 10">
              <a:extLst>
                <a:ext uri="{FF2B5EF4-FFF2-40B4-BE49-F238E27FC236}">
                  <a16:creationId xmlns:a16="http://schemas.microsoft.com/office/drawing/2014/main" id="{477BDB3A-BCE8-59B2-147A-2A19F6FE2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6154" name="Group 11">
            <a:extLst>
              <a:ext uri="{FF2B5EF4-FFF2-40B4-BE49-F238E27FC236}">
                <a16:creationId xmlns:a16="http://schemas.microsoft.com/office/drawing/2014/main" id="{10956E3C-B429-7345-DC48-D23F785E2F7C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6155" name="Freeform 12">
              <a:extLst>
                <a:ext uri="{FF2B5EF4-FFF2-40B4-BE49-F238E27FC236}">
                  <a16:creationId xmlns:a16="http://schemas.microsoft.com/office/drawing/2014/main" id="{E2731229-1352-6B2B-2122-AEC3CE96D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TextBox 13">
              <a:extLst>
                <a:ext uri="{FF2B5EF4-FFF2-40B4-BE49-F238E27FC236}">
                  <a16:creationId xmlns:a16="http://schemas.microsoft.com/office/drawing/2014/main" id="{1A142DC8-8000-4CDB-D4EC-704804DE9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6157" name="Group 14">
            <a:extLst>
              <a:ext uri="{FF2B5EF4-FFF2-40B4-BE49-F238E27FC236}">
                <a16:creationId xmlns:a16="http://schemas.microsoft.com/office/drawing/2014/main" id="{4D61E553-1889-655E-2FA4-1486D676E5C8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6158" name="Freeform 15">
              <a:extLst>
                <a:ext uri="{FF2B5EF4-FFF2-40B4-BE49-F238E27FC236}">
                  <a16:creationId xmlns:a16="http://schemas.microsoft.com/office/drawing/2014/main" id="{4E65E586-CE3E-ACD5-9A78-6E41D4EAC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TextBox 16">
              <a:extLst>
                <a:ext uri="{FF2B5EF4-FFF2-40B4-BE49-F238E27FC236}">
                  <a16:creationId xmlns:a16="http://schemas.microsoft.com/office/drawing/2014/main" id="{A8257E3C-6056-E1A9-F019-3B390C083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9C3F0304-75B0-A1BB-E932-1FD69FC9BD4D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949022B7-8C4E-ABD9-8B57-A010F72AB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5" y="621937"/>
            <a:ext cx="3705609" cy="8135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D55A50-548C-6612-424A-1F2657328970}"/>
              </a:ext>
            </a:extLst>
          </p:cNvPr>
          <p:cNvSpPr txBox="1">
            <a:spLocks/>
          </p:cNvSpPr>
          <p:nvPr/>
        </p:nvSpPr>
        <p:spPr>
          <a:xfrm>
            <a:off x="5029200" y="556268"/>
            <a:ext cx="8229600" cy="852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sz="5400" b="1" dirty="0"/>
              <a:t>Microsoft Copilot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1A130F-C876-8BEE-A96E-5E036137C933}"/>
              </a:ext>
            </a:extLst>
          </p:cNvPr>
          <p:cNvSpPr txBox="1">
            <a:spLocks/>
          </p:cNvSpPr>
          <p:nvPr/>
        </p:nvSpPr>
        <p:spPr>
          <a:xfrm>
            <a:off x="2133784" y="3024480"/>
            <a:ext cx="13334650" cy="455735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IN" sz="4000" b="1" i="0" dirty="0">
                <a:solidFill>
                  <a:srgbClr val="242424"/>
                </a:solidFill>
                <a:effectLst/>
                <a:latin typeface="+mj-lt"/>
              </a:rPr>
              <a:t>Overview: </a:t>
            </a:r>
            <a:r>
              <a:rPr lang="en-IN" sz="4000" b="0" i="0" dirty="0">
                <a:solidFill>
                  <a:srgbClr val="242424"/>
                </a:solidFill>
                <a:effectLst/>
                <a:latin typeface="+mj-lt"/>
              </a:rPr>
              <a:t>Microsoft Copilot is an AI-powered assistant designed to enhance </a:t>
            </a:r>
            <a:r>
              <a:rPr lang="en-IN" sz="4000" b="1" i="0" dirty="0">
                <a:solidFill>
                  <a:srgbClr val="242424"/>
                </a:solidFill>
                <a:effectLst/>
                <a:latin typeface="+mj-lt"/>
              </a:rPr>
              <a:t>productivity</a:t>
            </a:r>
            <a:r>
              <a:rPr lang="en-IN" sz="4000" b="0" i="0" dirty="0">
                <a:solidFill>
                  <a:srgbClr val="242424"/>
                </a:solidFill>
                <a:effectLst/>
                <a:latin typeface="+mj-lt"/>
              </a:rPr>
              <a:t> and </a:t>
            </a:r>
            <a:r>
              <a:rPr lang="en-IN" sz="4000" b="1" i="0" dirty="0">
                <a:solidFill>
                  <a:srgbClr val="242424"/>
                </a:solidFill>
                <a:effectLst/>
                <a:latin typeface="+mj-lt"/>
              </a:rPr>
              <a:t>efficiency</a:t>
            </a:r>
            <a:r>
              <a:rPr lang="en-IN" sz="4000" b="0" i="0" dirty="0">
                <a:solidFill>
                  <a:srgbClr val="242424"/>
                </a:solidFill>
                <a:effectLst/>
                <a:latin typeface="+mj-lt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IN" sz="4000" b="1" i="0" dirty="0">
                <a:solidFill>
                  <a:srgbClr val="242424"/>
                </a:solidFill>
                <a:effectLst/>
              </a:rPr>
              <a:t>Key Features</a:t>
            </a:r>
            <a:r>
              <a:rPr lang="en-IN" sz="4000" b="0" i="0" dirty="0">
                <a:solidFill>
                  <a:srgbClr val="242424"/>
                </a:solidFill>
                <a:effectLst/>
              </a:rPr>
              <a:t>: </a:t>
            </a:r>
            <a:r>
              <a:rPr lang="en-IN" sz="4000" i="0" dirty="0">
                <a:solidFill>
                  <a:srgbClr val="242424"/>
                </a:solidFill>
                <a:effectLst/>
              </a:rPr>
              <a:t>Integration with </a:t>
            </a:r>
            <a:r>
              <a:rPr lang="en-IN" sz="4000" b="1" i="0" dirty="0">
                <a:solidFill>
                  <a:srgbClr val="242424"/>
                </a:solidFill>
                <a:effectLst/>
              </a:rPr>
              <a:t>Microsoft 365</a:t>
            </a:r>
            <a:r>
              <a:rPr lang="en-IN" sz="4000" b="0" i="0" dirty="0">
                <a:solidFill>
                  <a:srgbClr val="242424"/>
                </a:solidFill>
                <a:effectLst/>
              </a:rPr>
              <a:t>, contextual understanding, task automation.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IN" sz="4000" b="1" i="0" dirty="0">
                <a:solidFill>
                  <a:srgbClr val="242424"/>
                </a:solidFill>
                <a:effectLst/>
              </a:rPr>
              <a:t>Benefits</a:t>
            </a:r>
            <a:r>
              <a:rPr lang="en-IN" sz="4000" b="0" i="0" dirty="0">
                <a:solidFill>
                  <a:srgbClr val="242424"/>
                </a:solidFill>
                <a:effectLst/>
              </a:rPr>
              <a:t>: Streamlines workflows, improves accuracy, and saves time.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IN" sz="400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68E451-ADDC-E38E-8C48-F5BFAF95AC49}"/>
              </a:ext>
            </a:extLst>
          </p:cNvPr>
          <p:cNvSpPr txBox="1">
            <a:spLocks/>
          </p:cNvSpPr>
          <p:nvPr/>
        </p:nvSpPr>
        <p:spPr>
          <a:xfrm>
            <a:off x="2133784" y="4906508"/>
            <a:ext cx="13334650" cy="15094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IN" sz="40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323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9E8E96-E157-EE6C-8A3E-F5C8E3C19C5B}"/>
              </a:ext>
            </a:extLst>
          </p:cNvPr>
          <p:cNvSpPr/>
          <p:nvPr/>
        </p:nvSpPr>
        <p:spPr>
          <a:xfrm>
            <a:off x="0" y="3430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8B7495C-526E-C7D0-9FD3-833FA4D01CBD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148" name="Group 5">
            <a:extLst>
              <a:ext uri="{FF2B5EF4-FFF2-40B4-BE49-F238E27FC236}">
                <a16:creationId xmlns:a16="http://schemas.microsoft.com/office/drawing/2014/main" id="{A28F8D08-887B-6957-6D03-27850AFB1FF9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6149" name="Freeform 6">
              <a:extLst>
                <a:ext uri="{FF2B5EF4-FFF2-40B4-BE49-F238E27FC236}">
                  <a16:creationId xmlns:a16="http://schemas.microsoft.com/office/drawing/2014/main" id="{A4E0DC81-D210-ED81-A6AB-BCBE0A1F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TextBox 7">
              <a:extLst>
                <a:ext uri="{FF2B5EF4-FFF2-40B4-BE49-F238E27FC236}">
                  <a16:creationId xmlns:a16="http://schemas.microsoft.com/office/drawing/2014/main" id="{856B8418-F869-E2D2-9E38-B898C0AE1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6151" name="Group 8">
            <a:extLst>
              <a:ext uri="{FF2B5EF4-FFF2-40B4-BE49-F238E27FC236}">
                <a16:creationId xmlns:a16="http://schemas.microsoft.com/office/drawing/2014/main" id="{0F6C0956-AFD8-8DEE-1902-C81558EC60F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6152" name="Freeform 9">
              <a:extLst>
                <a:ext uri="{FF2B5EF4-FFF2-40B4-BE49-F238E27FC236}">
                  <a16:creationId xmlns:a16="http://schemas.microsoft.com/office/drawing/2014/main" id="{46130BCC-3DAF-C45B-086E-5A58853FF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TextBox 10">
              <a:extLst>
                <a:ext uri="{FF2B5EF4-FFF2-40B4-BE49-F238E27FC236}">
                  <a16:creationId xmlns:a16="http://schemas.microsoft.com/office/drawing/2014/main" id="{4B039FB3-4582-B1E3-811D-B0BECB552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6154" name="Group 11">
            <a:extLst>
              <a:ext uri="{FF2B5EF4-FFF2-40B4-BE49-F238E27FC236}">
                <a16:creationId xmlns:a16="http://schemas.microsoft.com/office/drawing/2014/main" id="{DE6361CA-54BB-BC94-B474-A6BE4099E654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6155" name="Freeform 12">
              <a:extLst>
                <a:ext uri="{FF2B5EF4-FFF2-40B4-BE49-F238E27FC236}">
                  <a16:creationId xmlns:a16="http://schemas.microsoft.com/office/drawing/2014/main" id="{AEC1B3AD-4BFD-A276-6839-6B73E3981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TextBox 13">
              <a:extLst>
                <a:ext uri="{FF2B5EF4-FFF2-40B4-BE49-F238E27FC236}">
                  <a16:creationId xmlns:a16="http://schemas.microsoft.com/office/drawing/2014/main" id="{98E11422-1D79-EC9D-AEE0-0D17BB375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6157" name="Group 14">
            <a:extLst>
              <a:ext uri="{FF2B5EF4-FFF2-40B4-BE49-F238E27FC236}">
                <a16:creationId xmlns:a16="http://schemas.microsoft.com/office/drawing/2014/main" id="{65D51EAD-4CA7-D57A-D364-1417BF8E54EE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6158" name="Freeform 15">
              <a:extLst>
                <a:ext uri="{FF2B5EF4-FFF2-40B4-BE49-F238E27FC236}">
                  <a16:creationId xmlns:a16="http://schemas.microsoft.com/office/drawing/2014/main" id="{56090E02-AD67-340A-3E0C-94A894094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TextBox 16">
              <a:extLst>
                <a:ext uri="{FF2B5EF4-FFF2-40B4-BE49-F238E27FC236}">
                  <a16:creationId xmlns:a16="http://schemas.microsoft.com/office/drawing/2014/main" id="{9743C777-BA16-EADD-47E8-DCFA8007E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9F754018-1E7D-E861-BC78-59D5421DAAAC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D906E9A0-4EEA-6A07-8BF8-DAEFB833A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95" y="621937"/>
            <a:ext cx="3705609" cy="8135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9F98BB-49C9-2DB2-CA18-411575B70934}"/>
              </a:ext>
            </a:extLst>
          </p:cNvPr>
          <p:cNvSpPr txBox="1">
            <a:spLocks/>
          </p:cNvSpPr>
          <p:nvPr/>
        </p:nvSpPr>
        <p:spPr>
          <a:xfrm>
            <a:off x="5029200" y="556268"/>
            <a:ext cx="8229600" cy="852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sz="5400" b="1" dirty="0"/>
              <a:t>Microsoft Copilot Agent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08607-26E5-8DB5-C8BC-8C0FC7A0979A}"/>
              </a:ext>
            </a:extLst>
          </p:cNvPr>
          <p:cNvSpPr txBox="1">
            <a:spLocks/>
          </p:cNvSpPr>
          <p:nvPr/>
        </p:nvSpPr>
        <p:spPr>
          <a:xfrm>
            <a:off x="2133784" y="2276713"/>
            <a:ext cx="13334650" cy="67062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en-IN" sz="2800" b="0" i="0" dirty="0">
                <a:solidFill>
                  <a:srgbClr val="242424"/>
                </a:solidFill>
                <a:effectLst/>
              </a:rPr>
              <a:t>	A </a:t>
            </a:r>
            <a:r>
              <a:rPr lang="en-IN" sz="2800" b="1" i="0" dirty="0">
                <a:solidFill>
                  <a:srgbClr val="242424"/>
                </a:solidFill>
                <a:effectLst/>
              </a:rPr>
              <a:t>Microsoft Copilot Agent</a:t>
            </a:r>
            <a:r>
              <a:rPr lang="en-IN" sz="2800" b="0" i="0" dirty="0">
                <a:solidFill>
                  <a:srgbClr val="242424"/>
                </a:solidFill>
                <a:effectLst/>
              </a:rPr>
              <a:t> is an AI-driven assistant that enhances productivity by automating tasks, providing insights, and offering personalized assistance.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Key Features</a:t>
            </a:r>
            <a:r>
              <a:rPr lang="en-IN" sz="2800" b="0" i="0" dirty="0">
                <a:solidFill>
                  <a:srgbClr val="242424"/>
                </a:solidFill>
                <a:effectLst/>
              </a:rPr>
              <a:t>:</a:t>
            </a:r>
            <a:endParaRPr lang="en-IN" sz="3600" b="0" i="0" dirty="0">
              <a:solidFill>
                <a:srgbClr val="242424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Task Automation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 Automate repetitive tasks to save time and reduce errors.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Personalized Assistance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 Tailor the agent to provide suggestions and insights based on user preferences and organizational data.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Integration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 Seamlessly integrate with Microsoft 365 apps like Word, Excel, and Teams, as well as other tools and workflows.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Customizability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 Use Copilot Studio to create and configure agents using natural language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Benefits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Enhanced Productivity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 Streamline workflows and improve efficiency.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Improved Accuracy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 Ensure consistency in task execution.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IN" sz="2400" b="1" i="0" dirty="0">
                <a:solidFill>
                  <a:srgbClr val="242424"/>
                </a:solidFill>
                <a:effectLst/>
              </a:rPr>
              <a:t>Personalized Experience</a:t>
            </a:r>
            <a:r>
              <a:rPr lang="en-IN" sz="2400" b="0" i="0" dirty="0">
                <a:solidFill>
                  <a:srgbClr val="242424"/>
                </a:solidFill>
                <a:effectLst/>
              </a:rPr>
              <a:t>: Customize the agent to meet specific needs and preferences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IN" sz="4000" b="0" i="0" dirty="0">
              <a:solidFill>
                <a:srgbClr val="242424"/>
              </a:solidFill>
              <a:effectLst/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IN" sz="400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0C74F3-0992-9177-B288-6E052D95F3CA}"/>
              </a:ext>
            </a:extLst>
          </p:cNvPr>
          <p:cNvSpPr txBox="1">
            <a:spLocks/>
          </p:cNvSpPr>
          <p:nvPr/>
        </p:nvSpPr>
        <p:spPr>
          <a:xfrm>
            <a:off x="2133784" y="4906508"/>
            <a:ext cx="13334650" cy="15094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IN" sz="4000" b="0" i="0" dirty="0">
              <a:solidFill>
                <a:srgbClr val="242424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A0B3ABB-A4CE-B1EA-5525-686AEBE2142C}"/>
              </a:ext>
            </a:extLst>
          </p:cNvPr>
          <p:cNvSpPr/>
          <p:nvPr/>
        </p:nvSpPr>
        <p:spPr>
          <a:xfrm>
            <a:off x="0" y="3430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857C495-3473-45F9-0C40-C0DB4378E7F4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24" name="Group 5">
            <a:extLst>
              <a:ext uri="{FF2B5EF4-FFF2-40B4-BE49-F238E27FC236}">
                <a16:creationId xmlns:a16="http://schemas.microsoft.com/office/drawing/2014/main" id="{D2804D2F-BCC0-E898-B077-84688EBA5ED9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5125" name="Freeform 6">
              <a:extLst>
                <a:ext uri="{FF2B5EF4-FFF2-40B4-BE49-F238E27FC236}">
                  <a16:creationId xmlns:a16="http://schemas.microsoft.com/office/drawing/2014/main" id="{D23A164B-443E-0AAD-1523-91967FB7E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TextBox 7">
              <a:extLst>
                <a:ext uri="{FF2B5EF4-FFF2-40B4-BE49-F238E27FC236}">
                  <a16:creationId xmlns:a16="http://schemas.microsoft.com/office/drawing/2014/main" id="{0197AF83-9CA4-AFE3-8B24-A2A6C3521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127" name="Group 8">
            <a:extLst>
              <a:ext uri="{FF2B5EF4-FFF2-40B4-BE49-F238E27FC236}">
                <a16:creationId xmlns:a16="http://schemas.microsoft.com/office/drawing/2014/main" id="{009A2E3A-B4F2-A6C7-B174-61198A3FC0E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5128" name="Freeform 9">
              <a:extLst>
                <a:ext uri="{FF2B5EF4-FFF2-40B4-BE49-F238E27FC236}">
                  <a16:creationId xmlns:a16="http://schemas.microsoft.com/office/drawing/2014/main" id="{D9D8D565-247A-CC07-9BB6-4A927BAE4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TextBox 10">
              <a:extLst>
                <a:ext uri="{FF2B5EF4-FFF2-40B4-BE49-F238E27FC236}">
                  <a16:creationId xmlns:a16="http://schemas.microsoft.com/office/drawing/2014/main" id="{9EBF017A-CA7B-A599-9692-96467897F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130" name="Group 11">
            <a:extLst>
              <a:ext uri="{FF2B5EF4-FFF2-40B4-BE49-F238E27FC236}">
                <a16:creationId xmlns:a16="http://schemas.microsoft.com/office/drawing/2014/main" id="{3C3C2903-40AB-EBED-104B-8223EB3FB657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5131" name="Freeform 12">
              <a:extLst>
                <a:ext uri="{FF2B5EF4-FFF2-40B4-BE49-F238E27FC236}">
                  <a16:creationId xmlns:a16="http://schemas.microsoft.com/office/drawing/2014/main" id="{7CC7B2AB-E162-7639-E77D-B5C9B80B9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Box 13">
              <a:extLst>
                <a:ext uri="{FF2B5EF4-FFF2-40B4-BE49-F238E27FC236}">
                  <a16:creationId xmlns:a16="http://schemas.microsoft.com/office/drawing/2014/main" id="{2D45F4ED-E24F-1605-DFA8-91CAF780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133" name="Group 14">
            <a:extLst>
              <a:ext uri="{FF2B5EF4-FFF2-40B4-BE49-F238E27FC236}">
                <a16:creationId xmlns:a16="http://schemas.microsoft.com/office/drawing/2014/main" id="{926958E9-4F97-7C3A-336F-CF657C37D43C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5134" name="Freeform 15">
              <a:extLst>
                <a:ext uri="{FF2B5EF4-FFF2-40B4-BE49-F238E27FC236}">
                  <a16:creationId xmlns:a16="http://schemas.microsoft.com/office/drawing/2014/main" id="{1A35C23B-11EB-CDD9-6D85-C8C3F623F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Box 16">
              <a:extLst>
                <a:ext uri="{FF2B5EF4-FFF2-40B4-BE49-F238E27FC236}">
                  <a16:creationId xmlns:a16="http://schemas.microsoft.com/office/drawing/2014/main" id="{7A646710-BFC7-A4ED-1599-96EA32D9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E244F1A6-9499-7E40-6129-372CEDDE0FEA}"/>
              </a:ext>
            </a:extLst>
          </p:cNvPr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F6712262-E8CD-FE1F-E28C-CB1213CBE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95" y="621937"/>
            <a:ext cx="3705609" cy="8135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EB2E31-FA24-665E-6C8A-2F4B7E9696DB}"/>
              </a:ext>
            </a:extLst>
          </p:cNvPr>
          <p:cNvSpPr txBox="1">
            <a:spLocks/>
          </p:cNvSpPr>
          <p:nvPr/>
        </p:nvSpPr>
        <p:spPr>
          <a:xfrm>
            <a:off x="5029200" y="556268"/>
            <a:ext cx="8229600" cy="852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sz="5400" b="1" dirty="0"/>
              <a:t>Microsoft Copilot Studio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1ACA31-6491-E700-6F82-03506DE24781}"/>
              </a:ext>
            </a:extLst>
          </p:cNvPr>
          <p:cNvSpPr txBox="1">
            <a:spLocks/>
          </p:cNvSpPr>
          <p:nvPr/>
        </p:nvSpPr>
        <p:spPr>
          <a:xfrm>
            <a:off x="2133784" y="3024480"/>
            <a:ext cx="1333465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dirty="0"/>
              <a:t>Copilot Studio allows you to build your own AI-powered copilots (agents) using a </a:t>
            </a:r>
            <a:r>
              <a:rPr lang="en-IN" sz="4000" b="1" dirty="0"/>
              <a:t>no-code</a:t>
            </a:r>
            <a:r>
              <a:rPr lang="en-IN" sz="4000" dirty="0"/>
              <a:t> or </a:t>
            </a:r>
            <a:r>
              <a:rPr lang="en-IN" sz="4000" b="1" dirty="0"/>
              <a:t>low-code</a:t>
            </a:r>
            <a:r>
              <a:rPr lang="en-IN" sz="4000" dirty="0"/>
              <a:t> platform.</a:t>
            </a:r>
          </a:p>
          <a:p>
            <a:r>
              <a:rPr lang="en-IN" sz="4000" b="1" dirty="0"/>
              <a:t>Drag-and-drop</a:t>
            </a:r>
            <a:r>
              <a:rPr lang="en-IN" sz="4000" dirty="0"/>
              <a:t> interface</a:t>
            </a:r>
          </a:p>
          <a:p>
            <a:r>
              <a:rPr lang="en-IN" sz="4000" dirty="0"/>
              <a:t>Connects with Microsoft ecosystem (</a:t>
            </a:r>
            <a:r>
              <a:rPr lang="en-IN" sz="4000" b="1" dirty="0"/>
              <a:t>Power Automate, Teams, etc.)</a:t>
            </a:r>
          </a:p>
          <a:p>
            <a:r>
              <a:rPr lang="en-IN" sz="4000" dirty="0"/>
              <a:t>Create custom </a:t>
            </a:r>
            <a:r>
              <a:rPr lang="en-IN" sz="4000" b="1" dirty="0"/>
              <a:t>workflows </a:t>
            </a:r>
            <a:r>
              <a:rPr lang="en-IN" sz="4000" dirty="0"/>
              <a:t>and bots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0EEFA-6CB4-7EA0-E6C8-297CFFBA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5F7C21-4FEB-24AE-BAFC-1F4489220D87}"/>
              </a:ext>
            </a:extLst>
          </p:cNvPr>
          <p:cNvSpPr/>
          <p:nvPr/>
        </p:nvSpPr>
        <p:spPr>
          <a:xfrm>
            <a:off x="0" y="3430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B16F362-5E46-37C2-041C-1EA736754271}"/>
              </a:ext>
            </a:extLst>
          </p:cNvPr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24" name="Group 5">
            <a:extLst>
              <a:ext uri="{FF2B5EF4-FFF2-40B4-BE49-F238E27FC236}">
                <a16:creationId xmlns:a16="http://schemas.microsoft.com/office/drawing/2014/main" id="{DE3CC2F1-543E-44E7-83BF-41CB05C88A49}"/>
              </a:ext>
            </a:extLst>
          </p:cNvPr>
          <p:cNvGrpSpPr>
            <a:grpSpLocks/>
          </p:cNvGrpSpPr>
          <p:nvPr/>
        </p:nvGrpSpPr>
        <p:grpSpPr bwMode="auto">
          <a:xfrm>
            <a:off x="0" y="10139363"/>
            <a:ext cx="4572000" cy="147637"/>
            <a:chOff x="0" y="0"/>
            <a:chExt cx="1104851" cy="35495"/>
          </a:xfrm>
        </p:grpSpPr>
        <p:sp>
          <p:nvSpPr>
            <p:cNvPr id="5125" name="Freeform 6">
              <a:extLst>
                <a:ext uri="{FF2B5EF4-FFF2-40B4-BE49-F238E27FC236}">
                  <a16:creationId xmlns:a16="http://schemas.microsoft.com/office/drawing/2014/main" id="{B6A245D9-2892-F360-C24B-6DDE3C6A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TextBox 7">
              <a:extLst>
                <a:ext uri="{FF2B5EF4-FFF2-40B4-BE49-F238E27FC236}">
                  <a16:creationId xmlns:a16="http://schemas.microsoft.com/office/drawing/2014/main" id="{CC5497BB-6476-33C0-DB64-F90456ADE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127" name="Group 8">
            <a:extLst>
              <a:ext uri="{FF2B5EF4-FFF2-40B4-BE49-F238E27FC236}">
                <a16:creationId xmlns:a16="http://schemas.microsoft.com/office/drawing/2014/main" id="{1DB50076-E80B-4C73-7CB1-2D3ABEFE6F4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39363"/>
            <a:ext cx="4572000" cy="147637"/>
            <a:chOff x="0" y="0"/>
            <a:chExt cx="1104851" cy="35495"/>
          </a:xfrm>
        </p:grpSpPr>
        <p:sp>
          <p:nvSpPr>
            <p:cNvPr id="5128" name="Freeform 9">
              <a:extLst>
                <a:ext uri="{FF2B5EF4-FFF2-40B4-BE49-F238E27FC236}">
                  <a16:creationId xmlns:a16="http://schemas.microsoft.com/office/drawing/2014/main" id="{21A63F27-D590-8C50-B6AB-D3C35B97D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TextBox 10">
              <a:extLst>
                <a:ext uri="{FF2B5EF4-FFF2-40B4-BE49-F238E27FC236}">
                  <a16:creationId xmlns:a16="http://schemas.microsoft.com/office/drawing/2014/main" id="{6CB0378D-3D2E-1556-4871-A747C6101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130" name="Group 11">
            <a:extLst>
              <a:ext uri="{FF2B5EF4-FFF2-40B4-BE49-F238E27FC236}">
                <a16:creationId xmlns:a16="http://schemas.microsoft.com/office/drawing/2014/main" id="{56695F3B-5C1F-907B-C0E7-49556AD17EBD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139363"/>
            <a:ext cx="4572000" cy="147637"/>
            <a:chOff x="0" y="0"/>
            <a:chExt cx="1104851" cy="35495"/>
          </a:xfrm>
        </p:grpSpPr>
        <p:sp>
          <p:nvSpPr>
            <p:cNvPr id="5131" name="Freeform 12">
              <a:extLst>
                <a:ext uri="{FF2B5EF4-FFF2-40B4-BE49-F238E27FC236}">
                  <a16:creationId xmlns:a16="http://schemas.microsoft.com/office/drawing/2014/main" id="{26A77563-8E37-D688-80A9-D6EC05FA0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Box 13">
              <a:extLst>
                <a:ext uri="{FF2B5EF4-FFF2-40B4-BE49-F238E27FC236}">
                  <a16:creationId xmlns:a16="http://schemas.microsoft.com/office/drawing/2014/main" id="{7B342B9C-D875-04E3-4E05-DAD3A1333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grpSp>
        <p:nvGrpSpPr>
          <p:cNvPr id="5133" name="Group 14">
            <a:extLst>
              <a:ext uri="{FF2B5EF4-FFF2-40B4-BE49-F238E27FC236}">
                <a16:creationId xmlns:a16="http://schemas.microsoft.com/office/drawing/2014/main" id="{644E64C9-B937-7FC8-94DB-798B26DE9715}"/>
              </a:ext>
            </a:extLst>
          </p:cNvPr>
          <p:cNvGrpSpPr>
            <a:grpSpLocks/>
          </p:cNvGrpSpPr>
          <p:nvPr/>
        </p:nvGrpSpPr>
        <p:grpSpPr bwMode="auto">
          <a:xfrm>
            <a:off x="13716000" y="10139363"/>
            <a:ext cx="4572000" cy="147637"/>
            <a:chOff x="0" y="0"/>
            <a:chExt cx="1104851" cy="35495"/>
          </a:xfrm>
        </p:grpSpPr>
        <p:sp>
          <p:nvSpPr>
            <p:cNvPr id="5134" name="Freeform 15">
              <a:extLst>
                <a:ext uri="{FF2B5EF4-FFF2-40B4-BE49-F238E27FC236}">
                  <a16:creationId xmlns:a16="http://schemas.microsoft.com/office/drawing/2014/main" id="{DFB66017-4ADC-7089-2DE5-036672F7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851" cy="35495"/>
            </a:xfrm>
            <a:custGeom>
              <a:avLst/>
              <a:gdLst>
                <a:gd name="T0" fmla="*/ 0 w 1104851"/>
                <a:gd name="T1" fmla="*/ 0 h 35495"/>
                <a:gd name="T2" fmla="*/ 1104851 w 1104851"/>
                <a:gd name="T3" fmla="*/ 0 h 35495"/>
                <a:gd name="T4" fmla="*/ 1104851 w 1104851"/>
                <a:gd name="T5" fmla="*/ 35495 h 35495"/>
                <a:gd name="T6" fmla="*/ 0 w 1104851"/>
                <a:gd name="T7" fmla="*/ 35495 h 3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851" h="35495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Box 16">
              <a:extLst>
                <a:ext uri="{FF2B5EF4-FFF2-40B4-BE49-F238E27FC236}">
                  <a16:creationId xmlns:a16="http://schemas.microsoft.com/office/drawing/2014/main" id="{02695C03-536F-9FC7-AA15-AD0723828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 altLang="en-US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D21ED510-D9FC-7E70-10CD-F0BE4430130A}"/>
              </a:ext>
            </a:extLst>
          </p:cNvPr>
          <p:cNvSpPr/>
          <p:nvPr/>
        </p:nvSpPr>
        <p:spPr>
          <a:xfrm>
            <a:off x="5739004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-30335" t="-73830" r="-29690" b="-55340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61D308F-E3E6-640C-9C9A-41375B87F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95" y="621937"/>
            <a:ext cx="3705609" cy="8135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B816C9-02F5-0A79-1CB3-2D3975873DCC}"/>
              </a:ext>
            </a:extLst>
          </p:cNvPr>
          <p:cNvSpPr txBox="1">
            <a:spLocks/>
          </p:cNvSpPr>
          <p:nvPr/>
        </p:nvSpPr>
        <p:spPr>
          <a:xfrm>
            <a:off x="5029200" y="556268"/>
            <a:ext cx="8229600" cy="852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sz="5400" b="1" dirty="0"/>
              <a:t>Demo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160855-E4EE-690A-0F87-1E2701232B6C}"/>
              </a:ext>
            </a:extLst>
          </p:cNvPr>
          <p:cNvSpPr txBox="1">
            <a:spLocks/>
          </p:cNvSpPr>
          <p:nvPr/>
        </p:nvSpPr>
        <p:spPr>
          <a:xfrm>
            <a:off x="2133784" y="3024480"/>
            <a:ext cx="1333465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6600" b="1" i="0" dirty="0">
                <a:solidFill>
                  <a:srgbClr val="242424"/>
                </a:solidFill>
                <a:effectLst/>
              </a:rPr>
              <a:t>AI in Action</a:t>
            </a:r>
          </a:p>
          <a:p>
            <a:pPr marL="0" indent="0">
              <a:buNone/>
            </a:pPr>
            <a:r>
              <a:rPr lang="en-IN" sz="3600" b="1" i="0" dirty="0">
                <a:solidFill>
                  <a:srgbClr val="242424"/>
                </a:solidFill>
                <a:effectLst/>
              </a:rPr>
              <a:t>Leveraging MDCA Website to Build a Copilot Agent as Advisor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94787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81191-0564-9585-6900-704E2FB55C4E}"/>
              </a:ext>
            </a:extLst>
          </p:cNvPr>
          <p:cNvGrpSpPr/>
          <p:nvPr/>
        </p:nvGrpSpPr>
        <p:grpSpPr>
          <a:xfrm>
            <a:off x="6896966" y="114432"/>
            <a:ext cx="4079875" cy="969963"/>
            <a:chOff x="7104063" y="282575"/>
            <a:chExt cx="4079875" cy="969963"/>
          </a:xfrm>
        </p:grpSpPr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DC2BD7A1-AAB2-2D52-AAEB-5F5EB929E1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4550" y="282575"/>
              <a:ext cx="3898900" cy="969963"/>
              <a:chOff x="0" y="0"/>
              <a:chExt cx="1026816" cy="255657"/>
            </a:xfrm>
          </p:grpSpPr>
          <p:sp>
            <p:nvSpPr>
              <p:cNvPr id="7" name="Freeform 12">
                <a:extLst>
                  <a:ext uri="{FF2B5EF4-FFF2-40B4-BE49-F238E27FC236}">
                    <a16:creationId xmlns:a16="http://schemas.microsoft.com/office/drawing/2014/main" id="{C7939FAD-75C5-396D-516A-B6AEAD73D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816" cy="255657"/>
              </a:xfrm>
              <a:custGeom>
                <a:avLst/>
                <a:gdLst>
                  <a:gd name="T0" fmla="*/ 101274 w 1026816"/>
                  <a:gd name="T1" fmla="*/ 0 h 255657"/>
                  <a:gd name="T2" fmla="*/ 925542 w 1026816"/>
                  <a:gd name="T3" fmla="*/ 0 h 255657"/>
                  <a:gd name="T4" fmla="*/ 1026816 w 1026816"/>
                  <a:gd name="T5" fmla="*/ 101274 h 255657"/>
                  <a:gd name="T6" fmla="*/ 1026816 w 1026816"/>
                  <a:gd name="T7" fmla="*/ 154382 h 255657"/>
                  <a:gd name="T8" fmla="*/ 997154 w 1026816"/>
                  <a:gd name="T9" fmla="*/ 225994 h 255657"/>
                  <a:gd name="T10" fmla="*/ 925542 w 1026816"/>
                  <a:gd name="T11" fmla="*/ 255657 h 255657"/>
                  <a:gd name="T12" fmla="*/ 101274 w 1026816"/>
                  <a:gd name="T13" fmla="*/ 255657 h 255657"/>
                  <a:gd name="T14" fmla="*/ 29663 w 1026816"/>
                  <a:gd name="T15" fmla="*/ 225994 h 255657"/>
                  <a:gd name="T16" fmla="*/ 0 w 1026816"/>
                  <a:gd name="T17" fmla="*/ 154382 h 255657"/>
                  <a:gd name="T18" fmla="*/ 0 w 1026816"/>
                  <a:gd name="T19" fmla="*/ 101274 h 255657"/>
                  <a:gd name="T20" fmla="*/ 29663 w 1026816"/>
                  <a:gd name="T21" fmla="*/ 29663 h 255657"/>
                  <a:gd name="T22" fmla="*/ 101274 w 1026816"/>
                  <a:gd name="T23" fmla="*/ 0 h 25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6816" h="255657">
                    <a:moveTo>
                      <a:pt x="101274" y="0"/>
                    </a:moveTo>
                    <a:lnTo>
                      <a:pt x="925542" y="0"/>
                    </a:lnTo>
                    <a:cubicBezTo>
                      <a:pt x="981474" y="0"/>
                      <a:pt x="1026816" y="45342"/>
                      <a:pt x="1026816" y="101274"/>
                    </a:cubicBezTo>
                    <a:lnTo>
                      <a:pt x="1026816" y="154382"/>
                    </a:lnTo>
                    <a:cubicBezTo>
                      <a:pt x="1026816" y="181242"/>
                      <a:pt x="1016146" y="207002"/>
                      <a:pt x="997154" y="225994"/>
                    </a:cubicBezTo>
                    <a:cubicBezTo>
                      <a:pt x="978161" y="244987"/>
                      <a:pt x="952401" y="255657"/>
                      <a:pt x="925542" y="255657"/>
                    </a:cubicBezTo>
                    <a:lnTo>
                      <a:pt x="101274" y="255657"/>
                    </a:lnTo>
                    <a:cubicBezTo>
                      <a:pt x="74415" y="255657"/>
                      <a:pt x="48655" y="244987"/>
                      <a:pt x="29663" y="225994"/>
                    </a:cubicBezTo>
                    <a:cubicBezTo>
                      <a:pt x="10670" y="207002"/>
                      <a:pt x="0" y="181242"/>
                      <a:pt x="0" y="154382"/>
                    </a:cubicBezTo>
                    <a:lnTo>
                      <a:pt x="0" y="101274"/>
                    </a:lnTo>
                    <a:cubicBezTo>
                      <a:pt x="0" y="74415"/>
                      <a:pt x="10670" y="48655"/>
                      <a:pt x="29663" y="29663"/>
                    </a:cubicBezTo>
                    <a:cubicBezTo>
                      <a:pt x="48655" y="10670"/>
                      <a:pt x="74415" y="0"/>
                      <a:pt x="101274" y="0"/>
                    </a:cubicBezTo>
                    <a:close/>
                  </a:path>
                </a:pathLst>
              </a:custGeom>
              <a:solidFill>
                <a:srgbClr val="152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" name="TextBox 13">
                <a:extLst>
                  <a:ext uri="{FF2B5EF4-FFF2-40B4-BE49-F238E27FC236}">
                    <a16:creationId xmlns:a16="http://schemas.microsoft.com/office/drawing/2014/main" id="{FB7722BC-8501-A046-01AE-A0F794ED0B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47625"/>
                <a:ext cx="1026816" cy="30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63"/>
                  </a:lnSpc>
                </a:pPr>
                <a:endParaRPr lang="en-US" altLang="en-US"/>
              </a:p>
            </p:txBody>
          </p:sp>
        </p:grp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0069CEA7-DFBB-AE83-BECB-3348BBDFA007}"/>
                </a:ext>
              </a:extLst>
            </p:cNvPr>
            <p:cNvSpPr txBox="1"/>
            <p:nvPr/>
          </p:nvSpPr>
          <p:spPr>
            <a:xfrm>
              <a:off x="7104063" y="517525"/>
              <a:ext cx="4079875" cy="549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535"/>
                </a:lnSpc>
              </a:pPr>
              <a:r>
                <a:rPr lang="en-US" sz="3240" noProof="1">
                  <a:solidFill>
                    <a:srgbClr val="F0F0F0"/>
                  </a:solidFill>
                  <a:latin typeface="League Spartan" panose="00000800000000000000"/>
                </a:rPr>
                <a:t>SPONSORS</a:t>
              </a:r>
            </a:p>
          </p:txBody>
        </p:sp>
      </p:grpSp>
      <p:pic>
        <p:nvPicPr>
          <p:cNvPr id="9" name="Picture 8" descr="A group of logos with text&#10;&#10;AI-generated content may be incorrect.">
            <a:extLst>
              <a:ext uri="{FF2B5EF4-FFF2-40B4-BE49-F238E27FC236}">
                <a16:creationId xmlns:a16="http://schemas.microsoft.com/office/drawing/2014/main" id="{81A325FF-55DB-BFFD-2645-535AABAB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26312" r="10805" b="11046"/>
          <a:stretch/>
        </p:blipFill>
        <p:spPr>
          <a:xfrm>
            <a:off x="1448002" y="1263876"/>
            <a:ext cx="15639048" cy="70932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A69EA50-B769-8194-E2E5-9527075B8586}"/>
              </a:ext>
            </a:extLst>
          </p:cNvPr>
          <p:cNvGrpSpPr/>
          <p:nvPr/>
        </p:nvGrpSpPr>
        <p:grpSpPr>
          <a:xfrm>
            <a:off x="5257902" y="8377920"/>
            <a:ext cx="8196181" cy="1678928"/>
            <a:chOff x="5257902" y="8377920"/>
            <a:chExt cx="8196181" cy="1678928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389F3C15-7E05-80EF-71BB-CF2B28294A25}"/>
                </a:ext>
              </a:extLst>
            </p:cNvPr>
            <p:cNvSpPr txBox="1"/>
            <p:nvPr/>
          </p:nvSpPr>
          <p:spPr>
            <a:xfrm>
              <a:off x="5257902" y="8377920"/>
              <a:ext cx="8196181" cy="111078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11270"/>
                </a:lnSpc>
              </a:pPr>
              <a:r>
                <a:rPr lang="en-US" sz="8050" noProof="1">
                  <a:solidFill>
                    <a:srgbClr val="EE5126"/>
                  </a:solidFill>
                  <a:latin typeface="League Spartan" panose="00000800000000000000"/>
                </a:rPr>
                <a:t>THANK YOU</a:t>
              </a:r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168ED0B2-E839-0E64-4D43-E158F8C0A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7577" y="9496326"/>
              <a:ext cx="64768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B7EBDE3C-3965-6EA0-E87A-E058A3890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3069" y="9486786"/>
              <a:ext cx="7185847" cy="57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4763"/>
                </a:lnSpc>
              </a:pPr>
              <a:r>
                <a:rPr lang="en-US" altLang="zh-CN" sz="3300" dirty="0">
                  <a:solidFill>
                    <a:srgbClr val="15234D"/>
                  </a:solidFill>
                  <a:latin typeface="Canva Sans"/>
                </a:rPr>
                <a:t>Stay Tuned For </a:t>
              </a:r>
              <a:r>
                <a:rPr lang="en-US" altLang="zh-CN" sz="33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r>
                <a:rPr lang="en-US" altLang="zh-CN" sz="3300" b="1" dirty="0">
                  <a:solidFill>
                    <a:schemeClr val="accent6">
                      <a:lumMod val="75000"/>
                    </a:schemeClr>
                  </a:solidFill>
                  <a:latin typeface="Canva Sans"/>
                </a:rPr>
                <a:t>th</a:t>
              </a:r>
              <a:r>
                <a:rPr lang="en-US" altLang="zh-CN" sz="3300" dirty="0">
                  <a:solidFill>
                    <a:srgbClr val="15234D"/>
                  </a:solidFill>
                  <a:latin typeface="Canva Sans"/>
                </a:rPr>
                <a:t> Dot Net Day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162E8A-046F-8E79-B51C-2BCC272F63C9}"/>
              </a:ext>
            </a:extLst>
          </p:cNvPr>
          <p:cNvGrpSpPr/>
          <p:nvPr/>
        </p:nvGrpSpPr>
        <p:grpSpPr>
          <a:xfrm>
            <a:off x="9372594" y="1181204"/>
            <a:ext cx="3809900" cy="1447762"/>
            <a:chOff x="9372594" y="1181204"/>
            <a:chExt cx="3809900" cy="14477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ADF0F0-EC99-7233-6B51-813E8AB229C0}"/>
                </a:ext>
              </a:extLst>
            </p:cNvPr>
            <p:cNvSpPr/>
            <p:nvPr/>
          </p:nvSpPr>
          <p:spPr>
            <a:xfrm>
              <a:off x="9372594" y="1181204"/>
              <a:ext cx="3809900" cy="14477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7" name="Picture 16" descr="A logo with blue and red text&#10;&#10;AI-generated content may be incorrect.">
              <a:extLst>
                <a:ext uri="{FF2B5EF4-FFF2-40B4-BE49-F238E27FC236}">
                  <a16:creationId xmlns:a16="http://schemas.microsoft.com/office/drawing/2014/main" id="{FDF87307-43DD-EE81-3DDB-26C1254D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449" y="1562194"/>
              <a:ext cx="3458189" cy="6876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C94CA1-B158-7342-A005-37A0F05F4155}">
  <we:reference id="wa200005566" version="3.0.0.3" store="en-GB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277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League Spartan</vt:lpstr>
      <vt:lpstr>Canva Sans</vt:lpstr>
      <vt:lpstr>Calibri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</dc:title>
  <cp:lastModifiedBy>Jinesh Shah</cp:lastModifiedBy>
  <cp:revision>54</cp:revision>
  <dcterms:created xsi:type="dcterms:W3CDTF">2006-08-16T00:00:00Z</dcterms:created>
  <dcterms:modified xsi:type="dcterms:W3CDTF">2025-04-11T12:35:53Z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8AA6EA5834D1493481FD28FE0CCEFEAF_13</vt:lpwstr>
  </property>
  <property fmtid="{D5CDD505-2E9C-101B-9397-08002B2CF9AE}" pid="3" name="KSOProductBuildVer">
    <vt:lpwstr>1033-12.2.0.13359</vt:lpwstr>
  </property>
</Properties>
</file>