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89" r:id="rId29"/>
    <p:sldId id="261" r:id="rId30"/>
  </p:sldIdLst>
  <p:sldSz cx="18288000" cy="10287000"/>
  <p:notesSz cx="6858000" cy="9144000"/>
  <p:embeddedFontLst>
    <p:embeddedFont>
      <p:font typeface="League Spartan" panose="020B0604020202020204" charset="0"/>
      <p:regular r:id="rId32"/>
      <p:bold r:id="rId33"/>
    </p:embeddedFont>
    <p:embeddedFont>
      <p:font typeface="宋体" panose="02010600030101010101" pitchFamily="2" charset="-122"/>
      <p:regular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Lato Bold" panose="020B0604020202020204" charset="0"/>
      <p:bold r:id="rId39"/>
    </p:embeddedFont>
    <p:embeddedFont>
      <p:font typeface="Canva Sans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79C5-8A52-4159-A7E8-02DA8AC7A173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43E18-DEB6-42E9-AFE4-E4F246031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70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43E18-DEB6-42E9-AFE4-E4F24603156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61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AF10D1-1137-B903-542D-08F4216C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81A18B-1785-8A07-11FE-FBDECAF8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83914-204D-A782-5A61-FFA85D25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68B61-C9A7-4F53-97E1-72D398FA17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983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7E266-296C-853B-D8C8-1B449BA8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22EDC-0607-78DF-6E02-7BF49FEA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58302-2225-43B0-EF89-D6C06977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648B-CCDE-49FD-BE92-328A73C73B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43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116063-2B53-503D-4B9B-DA1E3F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01D6E-8AD5-0842-5851-57FB3BC9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1A0E-4C0C-07DC-8A5D-DCE9F93D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72ACD-AE99-4BD9-8C40-437E53F325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6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49994-D183-6828-1E15-73DEFFBB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95CD0-A7BF-70BC-23D4-DD12076E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EE3B3F-0E5F-D4EA-2837-AF7DEF2F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DABA-92BA-4FD0-AD9E-4E2ADD672C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2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0DA1C-6BA4-4D26-32D3-75BEFBD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B1B7A-E57E-0034-0532-9364FF86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1A7C3-44BC-56C1-9A0C-98423C28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0064-5BC3-4C13-87A0-B53DE211A5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449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8AA9DB2-9072-7042-C7C3-CB2E6B63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076A6E6-7F95-5388-06EF-6B4C564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FFCB9FA-ACD2-E322-DF06-58EDA034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208B5-23F2-4699-B60A-7A511FFDD2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683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948423B-9AE1-FAD3-A686-47357FA1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BBF036B-55C4-B607-C258-85FE1725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A7C3574-816E-AF05-7D51-79E19410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5E11D-E235-446F-AF57-51ACD7AFB2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8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F852C0A-0E76-5D7E-1CD6-48D1A466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D98723E-3414-A51A-DED7-3EEC9A6C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1EB65C7-7785-E215-BA27-8FD1EB53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E3C8-C78D-4C8C-851B-21235A6E5D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616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22A0C48-FAD7-E292-A1B2-4678B3C6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080AF9-8C9C-B5F7-CD1F-CF3C3158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AD5E07D-99AF-C80B-D255-D4698A46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928C-6EDA-4093-B510-3C53884402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5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D89B16B-614E-0417-73A1-B92A5848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AF4167-C9B4-0217-920C-8C9F947B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3BA7F1F-8C22-9180-6DDE-8B8C45DB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7B18B-0773-43FA-938E-538B3978A3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5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86C5117-4A31-592A-D4B2-B093BAF6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A4507DD-0A37-BD90-74A4-48C02F8E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F08473-0189-420D-627F-1E5F871A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5338-A0D1-48DC-8EBC-DEA4DBE054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1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B9ADE52-E5BD-6580-7B3B-8697637DD7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D81DBAB-DA2F-0244-5802-2315F93EC3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7570C-E809-7F27-6CDA-A8DEDFA65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3D604-B767-A89C-26A1-741EEB3FB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76309-C982-B7DB-204A-E396227AF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CFF73A-91FD-4C35-B949-135DB0BE40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653D4505-98DE-162F-DB1F-12C13489963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050" name="Group 3">
            <a:extLst>
              <a:ext uri="{FF2B5EF4-FFF2-40B4-BE49-F238E27FC236}">
                <a16:creationId xmlns:a16="http://schemas.microsoft.com/office/drawing/2014/main" xmlns="" id="{CC6E06A8-9AEE-7DE2-CC6E-2B5035DED6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548063" cy="10287000"/>
            <a:chOff x="0" y="0"/>
            <a:chExt cx="934563" cy="2709333"/>
          </a:xfrm>
        </p:grpSpPr>
        <p:sp>
          <p:nvSpPr>
            <p:cNvPr id="2051" name="Freeform 4">
              <a:extLst>
                <a:ext uri="{FF2B5EF4-FFF2-40B4-BE49-F238E27FC236}">
                  <a16:creationId xmlns:a16="http://schemas.microsoft.com/office/drawing/2014/main" xmlns="" id="{644A08DC-EE4F-446D-7B9B-8E761C0F4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4563" cy="2709333"/>
            </a:xfrm>
            <a:custGeom>
              <a:avLst/>
              <a:gdLst>
                <a:gd name="T0" fmla="*/ 0 w 934563"/>
                <a:gd name="T1" fmla="*/ 0 h 2709333"/>
                <a:gd name="T2" fmla="*/ 934563 w 934563"/>
                <a:gd name="T3" fmla="*/ 0 h 2709333"/>
                <a:gd name="T4" fmla="*/ 934563 w 934563"/>
                <a:gd name="T5" fmla="*/ 2709333 h 2709333"/>
                <a:gd name="T6" fmla="*/ 0 w 934563"/>
                <a:gd name="T7" fmla="*/ 2709333 h 2709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563" h="2709333">
                  <a:moveTo>
                    <a:pt x="0" y="0"/>
                  </a:moveTo>
                  <a:lnTo>
                    <a:pt x="934563" y="0"/>
                  </a:lnTo>
                  <a:lnTo>
                    <a:pt x="9345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2" name="TextBox 5">
              <a:extLst>
                <a:ext uri="{FF2B5EF4-FFF2-40B4-BE49-F238E27FC236}">
                  <a16:creationId xmlns:a16="http://schemas.microsoft.com/office/drawing/2014/main" xmlns="" id="{DB7B4B94-1EAB-77B2-2FA9-7A644B10E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934563" cy="275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1AD9E35E-E90D-6FF2-1BBD-C3C153A92E0A}"/>
              </a:ext>
            </a:extLst>
          </p:cNvPr>
          <p:cNvSpPr txBox="1"/>
          <p:nvPr/>
        </p:nvSpPr>
        <p:spPr>
          <a:xfrm>
            <a:off x="7177088" y="4319588"/>
            <a:ext cx="10433050" cy="154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2665"/>
              </a:lnSpc>
            </a:pPr>
            <a:r>
              <a:rPr lang="en-US" sz="9045" noProof="1">
                <a:solidFill>
                  <a:srgbClr val="EE5126"/>
                </a:solidFill>
                <a:latin typeface="League Spartan" panose="00000800000000000000"/>
              </a:rPr>
              <a:t>DOT NET DAY</a:t>
            </a:r>
          </a:p>
        </p:txBody>
      </p:sp>
      <p:sp>
        <p:nvSpPr>
          <p:cNvPr id="2054" name="AutoShape 7">
            <a:extLst>
              <a:ext uri="{FF2B5EF4-FFF2-40B4-BE49-F238E27FC236}">
                <a16:creationId xmlns:a16="http://schemas.microsoft.com/office/drawing/2014/main" xmlns="" id="{81B936CD-F3D9-0CBD-28D7-6998518DA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7088" y="5765800"/>
            <a:ext cx="8156575" cy="0"/>
          </a:xfrm>
          <a:prstGeom prst="line">
            <a:avLst/>
          </a:prstGeom>
          <a:noFill/>
          <a:ln w="38100">
            <a:solidFill>
              <a:srgbClr val="15234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B5ECD42F-1A61-33D6-2DAF-1F869172FCC7}"/>
              </a:ext>
            </a:extLst>
          </p:cNvPr>
          <p:cNvSpPr/>
          <p:nvPr/>
        </p:nvSpPr>
        <p:spPr>
          <a:xfrm>
            <a:off x="622534" y="1272078"/>
            <a:ext cx="2925884" cy="7723794"/>
          </a:xfrm>
          <a:custGeom>
            <a:avLst/>
            <a:gdLst/>
            <a:ahLst/>
            <a:cxnLst/>
            <a:rect l="l" t="t" r="r" b="b"/>
            <a:pathLst>
              <a:path w="2925884" h="7723794">
                <a:moveTo>
                  <a:pt x="0" y="0"/>
                </a:moveTo>
                <a:lnTo>
                  <a:pt x="2925884" y="0"/>
                </a:lnTo>
                <a:lnTo>
                  <a:pt x="2925884" y="7723794"/>
                </a:lnTo>
                <a:lnTo>
                  <a:pt x="0" y="7723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059" name="Group 12">
            <a:extLst>
              <a:ext uri="{FF2B5EF4-FFF2-40B4-BE49-F238E27FC236}">
                <a16:creationId xmlns:a16="http://schemas.microsoft.com/office/drawing/2014/main" xmlns="" id="{A5CB17CF-CF20-622C-91A4-0E48B12799BD}"/>
              </a:ext>
            </a:extLst>
          </p:cNvPr>
          <p:cNvGrpSpPr>
            <a:grpSpLocks/>
          </p:cNvGrpSpPr>
          <p:nvPr/>
        </p:nvGrpSpPr>
        <p:grpSpPr bwMode="auto">
          <a:xfrm>
            <a:off x="7221538" y="2728913"/>
            <a:ext cx="9096375" cy="1685925"/>
            <a:chOff x="0" y="-190342"/>
            <a:chExt cx="12128140" cy="2246036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528B1842-2C18-D899-6650-8F4E398E45A5}"/>
                </a:ext>
              </a:extLst>
            </p:cNvPr>
            <p:cNvSpPr txBox="1"/>
            <p:nvPr/>
          </p:nvSpPr>
          <p:spPr>
            <a:xfrm>
              <a:off x="0" y="-190342"/>
              <a:ext cx="12128140" cy="22460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14195"/>
                </a:lnSpc>
              </a:pPr>
              <a:r>
                <a:rPr lang="en-US" sz="10140" noProof="1">
                  <a:solidFill>
                    <a:srgbClr val="2890C9"/>
                  </a:solidFill>
                  <a:latin typeface="Lato Bold" panose="020F0502020204030203"/>
                </a:rPr>
                <a:t>10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xmlns="" id="{47BFA919-CF6C-CEDD-60FB-B0F13EC8A3AC}"/>
                </a:ext>
              </a:extLst>
            </p:cNvPr>
            <p:cNvSpPr txBox="1"/>
            <p:nvPr/>
          </p:nvSpPr>
          <p:spPr>
            <a:xfrm>
              <a:off x="1953641" y="-190342"/>
              <a:ext cx="789493" cy="9940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6220"/>
                </a:lnSpc>
              </a:pPr>
              <a:r>
                <a:rPr lang="en-US" sz="4445" noProof="1">
                  <a:solidFill>
                    <a:srgbClr val="2890C9"/>
                  </a:solidFill>
                  <a:latin typeface="Lato Bold" panose="020F0502020204030203"/>
                </a:rPr>
                <a:t>th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B961593E-9793-E685-4EF4-83CF9AEC0A64}"/>
              </a:ext>
            </a:extLst>
          </p:cNvPr>
          <p:cNvSpPr txBox="1"/>
          <p:nvPr/>
        </p:nvSpPr>
        <p:spPr>
          <a:xfrm rot="15480">
            <a:off x="7178652" y="5811406"/>
            <a:ext cx="10650240" cy="843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7250"/>
              </a:lnSpc>
            </a:pPr>
            <a:r>
              <a:rPr lang="en-US" sz="5175" noProof="1">
                <a:solidFill>
                  <a:srgbClr val="15234D"/>
                </a:solidFill>
                <a:latin typeface="Lato Bold" panose="020F0502020204030203"/>
              </a:rPr>
              <a:t>https://www.mdcahmedabad.com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98677240-ECCD-D4F9-F74E-432A23A55D78}"/>
              </a:ext>
            </a:extLst>
          </p:cNvPr>
          <p:cNvSpPr/>
          <p:nvPr/>
        </p:nvSpPr>
        <p:spPr>
          <a:xfrm>
            <a:off x="416257" y="1304681"/>
            <a:ext cx="6221873" cy="7723794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C2901-8A4B-AA0D-14ED-0EA1696E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575D1ACD-0EA9-609B-6398-2ED8FE1DC411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443C84CF-A549-EE46-F9BD-6063E9515710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6EF7022E-893C-C6C1-169B-A09817D292A0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BDE64DD-4578-59FE-B637-03746F58399D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76DA99FF-C676-6D99-66F4-4A309F3FC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C4C31D60-29CD-CE86-E4A3-7AEAB2E78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819449E5-DE9E-D8F4-3C2A-D79B2142E9F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C1B5A296-8A26-DCA0-D59C-921037E7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D7B11506-FABC-41FD-91C4-F347F48A9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E6DA7C0B-F8CA-1BE2-729A-B924A3730CBB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CB0EB590-DD73-FE6C-572D-3153C25CC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3ACC9EC9-7EE3-3DD1-E158-1EE9B5A3C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1D1F0906-53C0-F8A4-3CED-4B213C794560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878BFC32-548C-6685-0D77-E659B4956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328DF5CC-775F-8D2F-FBF1-59D0A66FB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E043A3-7B4B-EBC0-7E96-4B72B3A2968A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54295FD-611E-3ED8-AA17-C0AB8C94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78A259B-C755-2FDF-5F06-4E0AB25CAF81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C0A328-033C-24EB-C0BD-63316855454F}"/>
              </a:ext>
            </a:extLst>
          </p:cNvPr>
          <p:cNvSpPr/>
          <p:nvPr/>
        </p:nvSpPr>
        <p:spPr>
          <a:xfrm>
            <a:off x="385667" y="1790788"/>
            <a:ext cx="7529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OTP Bypass via Brute 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92E549-F6FF-F194-21C7-9F95BDD78FE9}"/>
              </a:ext>
            </a:extLst>
          </p:cNvPr>
          <p:cNvSpPr txBox="1"/>
          <p:nvPr/>
        </p:nvSpPr>
        <p:spPr>
          <a:xfrm>
            <a:off x="385667" y="2781362"/>
            <a:ext cx="17140113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b="1" dirty="0"/>
              <a:t>OTP Brute force Attack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dirty="0"/>
              <a:t>OTP validation endpoint accepts unlimited attempts.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dirty="0"/>
              <a:t>Weak OTP (4–6 digits) → trivial to crack.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dirty="0"/>
              <a:t>No IP/device throttling → attacker cycles through all combinations.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b="1" dirty="0"/>
              <a:t>Impact:</a:t>
            </a:r>
            <a:r>
              <a:rPr lang="en-IN" sz="3600" dirty="0"/>
              <a:t> Full account takeover via credential-less login.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proceed with Live Demo</a:t>
            </a:r>
          </a:p>
        </p:txBody>
      </p:sp>
    </p:spTree>
    <p:extLst>
      <p:ext uri="{BB962C8B-B14F-4D97-AF65-F5344CB8AC3E}">
        <p14:creationId xmlns:p14="http://schemas.microsoft.com/office/powerpoint/2010/main" val="42024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B41C87-B0B3-0BD0-400F-D2F83E1F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A34D8AA2-F998-AC89-9B64-E1CF405D0BAB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DCFBF18B-9C20-26F8-F809-C0830AAEFF8C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70F8536F-239C-2F0B-975C-1F2F7F87700A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56CBF48-66F6-9FF3-891B-EE69889E3CF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0255BB26-734A-9CCC-2FAF-00A1D7B57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27EC450C-B45F-20B9-858D-F296BCF0B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5D64BDC8-B756-17D0-3096-25362E54284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F0101C0C-9725-5516-B01F-BC83CF50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54CF92FF-92B8-DBAB-9C3F-0F85742C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D9670AAB-6065-4809-5183-DBB4B4892B42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201043B8-8682-0C67-0F97-6A2E2A56D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7494A275-6F9F-EF58-5D7F-65BA5DB2A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42D42168-546E-6853-64B9-2A9AC4DC9BC1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A5DD0D35-E436-7931-634B-22B046C0E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B219F154-0186-AB9E-F10E-7C0466CCC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00FA02-55BF-FA1B-4C03-963B4096CF63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7DAE692-BA62-3C85-43DB-D090FD74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F59368-E44D-72F5-FD45-E62E9ECF484D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C512A5-CC0D-B35F-CA1A-01CC9365E42C}"/>
              </a:ext>
            </a:extLst>
          </p:cNvPr>
          <p:cNvSpPr/>
          <p:nvPr/>
        </p:nvSpPr>
        <p:spPr>
          <a:xfrm>
            <a:off x="385667" y="1790788"/>
            <a:ext cx="980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OTP Bypass via Brute force?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541896-0549-351F-DBBD-545C3AD195A2}"/>
              </a:ext>
            </a:extLst>
          </p:cNvPr>
          <p:cNvSpPr txBox="1"/>
          <p:nvPr/>
        </p:nvSpPr>
        <p:spPr>
          <a:xfrm>
            <a:off x="385667" y="2781362"/>
            <a:ext cx="17140113" cy="391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Enforce rate limiting (per IP + per user).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Lock OTP after 3–5 failed attempts.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randomized, high-entropy OTPs (6–8 digits).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Bind OTP to session + device fingerprint.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Alert on abnormal OTP retries.</a:t>
            </a:r>
          </a:p>
        </p:txBody>
      </p:sp>
    </p:spTree>
    <p:extLst>
      <p:ext uri="{BB962C8B-B14F-4D97-AF65-F5344CB8AC3E}">
        <p14:creationId xmlns:p14="http://schemas.microsoft.com/office/powerpoint/2010/main" val="3139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95D8E9-4966-F5A0-3215-A9AE1A0B8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74DAB471-B05C-F66A-E0E1-5B0BBA6F0B72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A9AFB99B-C99E-764E-2815-BEBBA20077C4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2872409C-C70A-AF39-B72E-EC78C5B30A25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F80191FE-CB08-1838-044F-E120E42CF2F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572D89DE-1384-7347-2AFE-CA860404A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88FCFC4A-C055-18D8-779D-AF1102E36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5D5FB575-67FF-2BBA-B4F3-49EF58EE753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F64777CD-1C1C-60C9-47B0-17FCDCA53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6318EDC3-FAD3-2DA8-EAEB-83D389378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416BB37C-7619-457A-4F88-8673C058C761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8564860-1908-5DD3-859B-1934B91E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758D78A-62C4-BC28-8DAD-34DAC1FF3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03CD8F61-D781-796D-FFB4-10F593713DF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8D2C713A-FC51-20B0-FF06-E8280292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D94B696E-3AAE-4B95-0BAD-1FEA19682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86956B8-5ED1-51AA-70D9-559FBAD8ACDD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4E0EE3E-9FAD-ED7F-4192-E370ADCB6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BD34DC6-E6B1-D30E-04CF-804DD08C35D3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C839FFF-45BF-E030-DB8D-355DD253A34B}"/>
              </a:ext>
            </a:extLst>
          </p:cNvPr>
          <p:cNvSpPr/>
          <p:nvPr/>
        </p:nvSpPr>
        <p:spPr>
          <a:xfrm>
            <a:off x="385667" y="1790788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OTP Exposure in Responses/Logs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54A09B-B624-1F56-D66B-604D0D2E6EC4}"/>
              </a:ext>
            </a:extLst>
          </p:cNvPr>
          <p:cNvSpPr txBox="1"/>
          <p:nvPr/>
        </p:nvSpPr>
        <p:spPr>
          <a:xfrm>
            <a:off x="385667" y="2781362"/>
            <a:ext cx="17140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Backend returns OTP in API response, server logs, </a:t>
            </a:r>
            <a:r>
              <a:rPr lang="en-US" sz="3600" dirty="0" smtClean="0"/>
              <a:t>console logs, monitoring </a:t>
            </a:r>
            <a:r>
              <a:rPr lang="en-US" sz="3600" dirty="0"/>
              <a:t>tools.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Attacker with log/API access gets OTP directly.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Instant account compromise.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proceed with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0AAFEF-B9E5-6BBA-9683-8EF098D9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58BA9DE2-5A48-4856-1CD1-32AB33A06EFD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F1FAFE53-BD75-353A-796A-E458519BE484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D604E814-C009-263C-DE47-5B76C302A58B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18D7B15C-423A-0F9B-6EBD-E5E0CCBCA473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93B012CF-28C9-F023-6E66-2AE98FBB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94A545AC-1599-E1F3-E518-F86C4FA0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AF23A1A7-F657-BB8C-A905-686836C21AD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B4551FA-CF50-7D71-5D05-D55F5F35E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6D5AB38A-AF45-20FF-D235-D8BDCB28D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DAC045AA-F256-6F4F-2384-EFA35E1DC9AD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BD7101D2-0F23-07D2-0D21-2795B75F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166EED5A-A808-609E-8F51-AC94CD2D9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6F922FE-13AA-116C-BDA9-3AC736C55591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2C96368D-E94F-425E-D1EE-42F86F3FF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DB4BAE20-2FD2-046B-972E-A9E54DEBA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16BDD51-235A-7B72-D86F-57D167C52D7C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65D2F6-1EF7-F183-9E77-C91E5F062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4521628-8091-75B4-DCDC-6BFEE675AB45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9F579C-035B-7151-31F8-0F6E6F0D4A84}"/>
              </a:ext>
            </a:extLst>
          </p:cNvPr>
          <p:cNvSpPr/>
          <p:nvPr/>
        </p:nvSpPr>
        <p:spPr>
          <a:xfrm>
            <a:off x="385667" y="1790788"/>
            <a:ext cx="6009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OTP Leakage</a:t>
            </a:r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70E04C-BEE5-53AF-5B4A-CC801A32D341}"/>
              </a:ext>
            </a:extLst>
          </p:cNvPr>
          <p:cNvSpPr txBox="1"/>
          <p:nvPr/>
        </p:nvSpPr>
        <p:spPr>
          <a:xfrm>
            <a:off x="385667" y="2781362"/>
            <a:ext cx="17140113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Never return OTP in API responses.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Disable OTP logging at app/server levels.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Mask sensitive auth values in monitoring tools.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Implement strict log access controls.</a:t>
            </a:r>
          </a:p>
        </p:txBody>
      </p:sp>
    </p:spTree>
    <p:extLst>
      <p:ext uri="{BB962C8B-B14F-4D97-AF65-F5344CB8AC3E}">
        <p14:creationId xmlns:p14="http://schemas.microsoft.com/office/powerpoint/2010/main" val="1938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9DF2F2-D715-A3E0-3993-7B1EC3A5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F970FEFC-93BB-1FC2-BEC4-6C22678E7B7B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04DAC01-B322-9AD5-D0F1-29A425E30BFC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166C10FC-9BE8-D343-7200-44B453DB0CAC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B47FE811-3603-63CA-5658-6785C1B8262E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8C401493-5EB2-0CC8-725C-91633197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DCB47A95-ABB1-DADC-19A7-D6A763CFF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129B69B1-22CF-4C40-356F-F004A35882D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9662052A-542F-FE48-A658-C8C2AE499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44A6E14A-55A3-2758-53D5-E213F6BD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C11A5B18-025B-2DB5-6A1B-D48EAB6C9266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97824B79-D790-C081-4522-D11D1E915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0507DF36-A579-5C6E-3BA1-42ECF92D1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8C917332-62C0-33CD-6256-915116CA7AB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7957A331-4ABC-ED8A-244C-7068F7F4C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EB0CBA7C-0012-9421-B1B9-3462F8EE9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C7D40-735C-4D1E-F2B7-AC05C09B572A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6B69F0B-BBBD-BE08-E9A2-DCB888FBF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DD55AF6-BB30-4C47-5F73-6F7EDB577DDE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EA9261-34E7-1B2B-7FA1-57CAD364864F}"/>
              </a:ext>
            </a:extLst>
          </p:cNvPr>
          <p:cNvSpPr/>
          <p:nvPr/>
        </p:nvSpPr>
        <p:spPr>
          <a:xfrm>
            <a:off x="385667" y="1790788"/>
            <a:ext cx="980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Missing Rate Limiting on Auth Flows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B33B68-F598-F2FA-2F97-D55CACFB7A48}"/>
              </a:ext>
            </a:extLst>
          </p:cNvPr>
          <p:cNvSpPr txBox="1"/>
          <p:nvPr/>
        </p:nvSpPr>
        <p:spPr>
          <a:xfrm>
            <a:off x="385667" y="2781362"/>
            <a:ext cx="17140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No Rate Limits = Unlimited Attacks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Login/OTP/Reset endpoints allow infinite attempts.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/>
              <a:t>Bruteforce</a:t>
            </a:r>
            <a:r>
              <a:rPr lang="en-US" sz="3600" dirty="0"/>
              <a:t>, credential stuffing, and enumeration become easy.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Credential compromise, account takeover.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377E5A-5444-1B50-E21B-77ADB92BD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8EBE403D-C53B-EB86-F893-D4F721D02D91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906EA7C2-2CA8-4F6D-4123-04AC8617AFF9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7B0F76A0-18E0-8ED0-8A7D-8FB0FFB6358D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5B9DB1CA-5B21-BBA7-79E8-9A715133D9DD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D15F100B-3530-EED0-3C12-C6536D88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744AC62E-19F0-9271-267F-BB255DF9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0F9F7A81-BB54-7FE5-0BD4-AE2360BE90E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062BEFF7-E305-F8C8-79FD-7D5EE2302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0A52F84B-C7B9-4953-0B5F-AE20935FC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35BEC55-D454-3DD7-7818-03B125AF7B9F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FF4C3425-0531-EC47-B5F7-34A78FC0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3D72D3B0-EFD3-2F24-ADF4-711C4BD82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E4783A1B-6BD5-96BC-023B-AC7F19E63F7C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AC76770F-7071-68B4-3878-1B50B43A0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913345E7-BA9E-4B0D-64C1-C17D57656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EB6BE3A-EBF5-B126-6295-7932B733A137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04358CF-4B0D-BD4B-0310-C79DD7A72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A11DDE8-2C84-161B-5588-27B0CE4F119A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D13696-A3F6-E544-FC97-934D3050C096}"/>
              </a:ext>
            </a:extLst>
          </p:cNvPr>
          <p:cNvSpPr/>
          <p:nvPr/>
        </p:nvSpPr>
        <p:spPr>
          <a:xfrm>
            <a:off x="385667" y="1790788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Missing Rate Limiting?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5DA9B7-4753-258C-7013-429A7A3CFAA5}"/>
              </a:ext>
            </a:extLst>
          </p:cNvPr>
          <p:cNvSpPr txBox="1"/>
          <p:nvPr/>
        </p:nvSpPr>
        <p:spPr>
          <a:xfrm>
            <a:off x="385667" y="2781362"/>
            <a:ext cx="17140113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Add strict per-IP and per-user throttling.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CAPTCHA on repeated failures.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Block automated traffic with WAF rules.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Monitor login anomaly patterns.</a:t>
            </a:r>
          </a:p>
        </p:txBody>
      </p:sp>
    </p:spTree>
    <p:extLst>
      <p:ext uri="{BB962C8B-B14F-4D97-AF65-F5344CB8AC3E}">
        <p14:creationId xmlns:p14="http://schemas.microsoft.com/office/powerpoint/2010/main" val="286736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06F3C8-1E02-1A27-93D1-76D7E89F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A4E52F8-F74C-CE3B-4BDA-B14E67711B18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FD3B26B1-6A60-B7C1-2D42-11A382E90957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5371477F-C362-E965-1E26-F8C81116D330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FD823B4D-0774-F1CC-3081-44B1567CDEC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9585C7B5-5F82-7F9A-1C76-DEC0166A0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9AF5AF30-C7C7-A507-613B-77B732BE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98C04BA4-5542-61B3-EB82-A1BC989A53A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062DD642-A0D0-B69F-1307-67C95D22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3FF5F11A-E2B3-90D7-B62C-5F591F8F4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31FC4389-325E-EB19-AAFE-29A7B0869953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DF50AF22-3347-F16B-0F81-6C1584352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49225ABD-5776-244D-97B4-F873E6A7E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CFD448DE-4E82-6947-A415-3CCD7C47CE81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05D61728-BAD1-7679-0AC8-DCBDD59BD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AA93B954-9644-2DA5-CA4A-82892BB5E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A03345D-30AF-4C28-2F43-738BEFBC1213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0ED11E-036A-8C28-D7D0-FF745451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600DEDE-4894-206F-B335-FCEB82FA4DA5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363C6F-FE8A-0FE2-3548-A71094982F95}"/>
              </a:ext>
            </a:extLst>
          </p:cNvPr>
          <p:cNvSpPr/>
          <p:nvPr/>
        </p:nvSpPr>
        <p:spPr>
          <a:xfrm>
            <a:off x="385667" y="1790788"/>
            <a:ext cx="10822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Forced Browsing to Admin/Internal Paths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C23472-81E8-6C92-6D47-62DB9D20C54D}"/>
              </a:ext>
            </a:extLst>
          </p:cNvPr>
          <p:cNvSpPr txBox="1"/>
          <p:nvPr/>
        </p:nvSpPr>
        <p:spPr>
          <a:xfrm>
            <a:off x="385667" y="2781362"/>
            <a:ext cx="171401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Unauthorized Direct Access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Admin paths accessible without proper auth/role checks.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Users simply browse: /admin, /internal, /config.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Privilege escalation + data exposure.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check Proof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757518-30AC-E7D5-1541-C1EA327A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63E857CC-4C0D-0E82-1393-AAC1B2A6C1DE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8B09B1B0-3240-BEF8-A6B8-3BD1B2EC6BBD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832D7308-E250-FDF8-EE0C-1F7F003B592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1BE29095-88E4-DCAB-2B5A-DAB46222D9CE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A63D5EBB-8619-70CF-7688-B45162A8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F40CBD6C-FEAF-536E-FD72-B8C51417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7A843945-8576-010B-BD31-E1F19FA52DF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A5E5448B-9A56-9B14-51B5-7E68AEF4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B8F5FAFA-7C6F-ECFE-ED8D-BD2C9E7B8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451739F5-6C28-323A-D0AB-7A66DD03A3CF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0B743159-8602-8394-22BA-2BADF191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496CDCBA-A2E7-41A3-5D2D-B8359629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119C0EF0-FBB8-4466-86BC-A91A60FAE4F0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5F4BCBFF-37EF-EDFE-4595-77B36820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9E929FC9-59F0-DB9E-4425-C1734D007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5153AA8-941D-F2F6-B1A2-A3B8AEA38BB8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8B2949A-DC76-F313-BF3F-7C1530345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2A1D531-11F7-83B0-4D12-096FF28D0E2C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021FAC-1004-0D69-2490-E7079A48B670}"/>
              </a:ext>
            </a:extLst>
          </p:cNvPr>
          <p:cNvSpPr/>
          <p:nvPr/>
        </p:nvSpPr>
        <p:spPr>
          <a:xfrm>
            <a:off x="385667" y="1790788"/>
            <a:ext cx="702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Forced Browsing?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DAADEC-8AEA-AB5E-1BB8-DAFC03E9F981}"/>
              </a:ext>
            </a:extLst>
          </p:cNvPr>
          <p:cNvSpPr txBox="1"/>
          <p:nvPr/>
        </p:nvSpPr>
        <p:spPr>
          <a:xfrm>
            <a:off x="385667" y="2781362"/>
            <a:ext cx="17140113" cy="318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Enforce role validation on every admin endpoint.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Hide internal admin URLs behind authenticated sessions.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RBAC with server-side enforcement.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Block direct access to sensitive routes using strict access-control middleware.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1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F778DB-0724-E09C-3764-AFDE604E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BF12693B-0041-02E9-0268-2715E3AAE6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036A835D-AEC7-E7A4-7AFC-75C1BE4FC57B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856F45CA-8E39-ECB4-0A17-343B0933F266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DFB568B8-E963-F745-CE4F-B71192970240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3E73F1F0-E772-0B53-54B6-2A8DEDA2B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165EBC5-0725-4878-EB9F-66D117942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7A8C1161-8A9F-5B64-D6B3-4F19DF21D9B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A0127729-1D8B-08A8-3F65-BD715E04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FC4248D8-CB5C-0412-9B61-A7C7CE438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992FC482-6211-DFC9-99BA-17A3F535AB23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D19CCAA0-1404-E667-CC83-49A94D6BB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427525DD-B57C-9A8A-9794-6F4E8E66E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FD568A5F-F2FA-3108-1C20-31794FD9CB5F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5CC15C82-4AF9-2AEF-4568-F348B593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428B7E18-0FE8-38A6-FE4A-2F6FD96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8BEC630-4AC6-9344-D73C-C688BBB4E653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5F6299D-8804-E3E2-1EA3-9E0E2A439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8E85624-E7A0-FF37-2322-6AE86067E4F8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3089EA-0E8D-20C9-0752-9BA5B37FCD7F}"/>
              </a:ext>
            </a:extLst>
          </p:cNvPr>
          <p:cNvSpPr/>
          <p:nvPr/>
        </p:nvSpPr>
        <p:spPr>
          <a:xfrm>
            <a:off x="385667" y="1790788"/>
            <a:ext cx="6516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6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JWT Token Manipulation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DE0F7E-7A2D-567F-B046-2FCB42D85246}"/>
              </a:ext>
            </a:extLst>
          </p:cNvPr>
          <p:cNvSpPr txBox="1"/>
          <p:nvPr/>
        </p:nvSpPr>
        <p:spPr>
          <a:xfrm>
            <a:off x="385667" y="2781362"/>
            <a:ext cx="171401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JWT Tampering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Weak signing key or “</a:t>
            </a:r>
            <a:r>
              <a:rPr lang="en-US" sz="3600" dirty="0" err="1"/>
              <a:t>alg</a:t>
            </a:r>
            <a:r>
              <a:rPr lang="en-US" sz="3600" dirty="0"/>
              <a:t>=none” allows attacker to modify JWT payload.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Privilege escalation by editing role: admin.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Full privilege takeover.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6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C81395-2E4B-2A05-E5EB-B75CD8F2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7CB45DBB-C90C-52F5-0F4A-587DD7F5A1C6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CD704237-9096-3AAC-53A1-CB08143A98D2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108DF15E-AD02-6213-A679-A38C29F03D83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6102A5E3-D263-6271-3A4F-826AF6E1FB20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79667D35-2785-C3EE-0B94-A55190A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14AE6374-AD6D-9E03-0295-CB30C569F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7C1122FE-F2A4-740F-3991-DDA9E382D73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5AA25A55-A199-7C1C-4E7F-85FFAAC5C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5CB5728B-7A34-C7F1-4982-9AFE8364F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4C888AFF-088B-D78A-C479-9C44AEC8CF72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CF5F78A7-3BC0-9848-509C-F48C328B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7391A79B-6F19-BC0C-A0CE-F042BAD4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9673A34-A3B2-D8DB-E349-C83D941AE61F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28FBC32-3B24-A2BD-6679-19D414CA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DFCA64CD-866B-E971-D9FE-A31E3D63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5D3BE5-149B-91B3-AA10-FFEA18735573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53A05DD-56FD-97E0-2AA7-E10DDE1BC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6354EEC-8CD3-7099-EC1C-7CEC34FC104F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6FCAEB-2BD9-0EB4-0726-EFCFECBE3D3F}"/>
              </a:ext>
            </a:extLst>
          </p:cNvPr>
          <p:cNvSpPr/>
          <p:nvPr/>
        </p:nvSpPr>
        <p:spPr>
          <a:xfrm>
            <a:off x="385667" y="1790788"/>
            <a:ext cx="7276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JWT Manipulation?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A38894-AE2B-6BBF-CC1C-7D0C7E0AE9D6}"/>
              </a:ext>
            </a:extLst>
          </p:cNvPr>
          <p:cNvSpPr txBox="1"/>
          <p:nvPr/>
        </p:nvSpPr>
        <p:spPr>
          <a:xfrm>
            <a:off x="385667" y="2781362"/>
            <a:ext cx="17140113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HS256/RS256 with strong keys.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Never allow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=none.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Validate signature and expiration strictly.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Store sensitive permissions server-side, not in JWT.</a:t>
            </a:r>
          </a:p>
        </p:txBody>
      </p:sp>
    </p:spTree>
    <p:extLst>
      <p:ext uri="{BB962C8B-B14F-4D97-AF65-F5344CB8AC3E}">
        <p14:creationId xmlns:p14="http://schemas.microsoft.com/office/powerpoint/2010/main" val="5234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9679BD64-CB83-64C7-A09E-4809CCCD55CC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88E52B81-648A-3CAE-E5F3-91F218818DDB}"/>
              </a:ext>
            </a:extLst>
          </p:cNvPr>
          <p:cNvSpPr/>
          <p:nvPr/>
        </p:nvSpPr>
        <p:spPr>
          <a:xfrm>
            <a:off x="0" y="3419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xmlns="" id="{0F2FEEDD-A148-3939-7DBA-5631DCA5BD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548063" cy="10287000"/>
            <a:chOff x="0" y="0"/>
            <a:chExt cx="934563" cy="2709333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xmlns="" id="{14D771B2-5397-FCB4-916D-452D41DD3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4563" cy="2709333"/>
            </a:xfrm>
            <a:custGeom>
              <a:avLst/>
              <a:gdLst>
                <a:gd name="T0" fmla="*/ 0 w 934563"/>
                <a:gd name="T1" fmla="*/ 0 h 2709333"/>
                <a:gd name="T2" fmla="*/ 934563 w 934563"/>
                <a:gd name="T3" fmla="*/ 0 h 2709333"/>
                <a:gd name="T4" fmla="*/ 934563 w 934563"/>
                <a:gd name="T5" fmla="*/ 2709333 h 2709333"/>
                <a:gd name="T6" fmla="*/ 0 w 934563"/>
                <a:gd name="T7" fmla="*/ 2709333 h 2709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563" h="2709333">
                  <a:moveTo>
                    <a:pt x="0" y="0"/>
                  </a:moveTo>
                  <a:lnTo>
                    <a:pt x="934563" y="0"/>
                  </a:lnTo>
                  <a:lnTo>
                    <a:pt x="9345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xmlns="" id="{35503A71-3BB7-1F6F-2530-922AE5BB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934563" cy="275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3896E484-9AFA-A9D4-2C04-DE8DA5006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8930" y="4264517"/>
            <a:ext cx="8156575" cy="0"/>
          </a:xfrm>
          <a:prstGeom prst="line">
            <a:avLst/>
          </a:prstGeom>
          <a:noFill/>
          <a:ln w="38100">
            <a:solidFill>
              <a:srgbClr val="15234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239768A-1567-4FFB-C512-4F69F56A6CAD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7CD2B421-771C-F119-901C-B77BD4E68233}"/>
              </a:ext>
            </a:extLst>
          </p:cNvPr>
          <p:cNvSpPr txBox="1"/>
          <p:nvPr/>
        </p:nvSpPr>
        <p:spPr>
          <a:xfrm rot="15480">
            <a:off x="8057727" y="2388882"/>
            <a:ext cx="9138982" cy="2808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7250"/>
              </a:lnSpc>
            </a:pPr>
            <a:r>
              <a:rPr lang="en-US" sz="5175" noProof="1">
                <a:solidFill>
                  <a:srgbClr val="15234D"/>
                </a:solidFill>
                <a:latin typeface="+mn-lt"/>
              </a:rPr>
              <a:t>Top 10 Security Misconfigurations in .NET Web Apps</a:t>
            </a:r>
          </a:p>
          <a:p>
            <a:pPr algn="ctr" fontAlgn="auto">
              <a:lnSpc>
                <a:spcPts val="7250"/>
              </a:lnSpc>
            </a:pPr>
            <a:r>
              <a:rPr lang="en-US" sz="5175" b="1" noProof="1">
                <a:solidFill>
                  <a:srgbClr val="15234D"/>
                </a:solidFill>
                <a:latin typeface="+mn-lt"/>
              </a:rPr>
              <a:t>And How to Fix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1" y="2019382"/>
            <a:ext cx="6810245" cy="354745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0429600" y="7937163"/>
            <a:ext cx="4395233" cy="1281683"/>
            <a:chOff x="9617276" y="7859864"/>
            <a:chExt cx="6019882" cy="16432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617276" y="9029598"/>
              <a:ext cx="6019882" cy="47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A CERT-In Empaneled </a:t>
              </a:r>
              <a:r>
                <a:rPr lang="en-IN" dirty="0" err="1"/>
                <a:t>Cybersecurity</a:t>
              </a:r>
              <a:r>
                <a:rPr lang="en-IN" dirty="0"/>
                <a:t> Auditor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85647" y="5217905"/>
            <a:ext cx="2683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i="1" dirty="0">
                <a:solidFill>
                  <a:schemeClr val="tx2">
                    <a:lumMod val="50000"/>
                  </a:schemeClr>
                </a:solidFill>
              </a:rPr>
              <a:t>by</a:t>
            </a:r>
          </a:p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IN" dirty="0">
                <a:solidFill>
                  <a:schemeClr val="tx2">
                    <a:lumMod val="50000"/>
                  </a:schemeClr>
                </a:solidFill>
              </a:rPr>
            </a:br>
            <a:endParaRPr lang="en-IN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IN" sz="4000" b="1" dirty="0" err="1">
                <a:solidFill>
                  <a:schemeClr val="tx2">
                    <a:lumMod val="50000"/>
                  </a:schemeClr>
                </a:solidFill>
              </a:rPr>
              <a:t>Smit</a:t>
            </a:r>
            <a:r>
              <a:rPr lang="en-IN" sz="4000" b="1" dirty="0">
                <a:solidFill>
                  <a:schemeClr val="tx2">
                    <a:lumMod val="50000"/>
                  </a:schemeClr>
                </a:solidFill>
              </a:rPr>
              <a:t> Shah</a:t>
            </a:r>
          </a:p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IN" dirty="0">
                <a:solidFill>
                  <a:schemeClr val="tx2">
                    <a:lumMod val="50000"/>
                  </a:schemeClr>
                </a:solidFill>
              </a:rPr>
            </a:br>
            <a:endParaRPr lang="en-IN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IN" sz="2400" i="1" dirty="0">
                <a:solidFill>
                  <a:schemeClr val="tx2">
                    <a:lumMod val="50000"/>
                  </a:schemeClr>
                </a:solidFill>
              </a:rPr>
              <a:t>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1B041F-7EFF-8619-DF26-E0870FDF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D3DFEF08-84C5-653F-A75C-8E2556ED3966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3D5C6ADE-F053-BD09-28DF-BE99554F639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59A48AA0-4175-450F-0D96-967E9387AA6F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6FB13ADA-4062-43F0-D11D-026EA0D652DB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AC2D43A0-C79F-49D0-824A-734F66052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84220FA7-105E-93D8-D4DE-500356519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C458318C-B670-1F68-0DB9-BC60B570B21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59168796-64CB-E5AE-C5F7-4A80A932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D970C4A0-47D0-E15A-0FFC-A08DFAA04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2AF19D1-F455-32A8-F0E0-0C2782380AF4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1C7B4F3-02BA-5CB0-8F3A-086B1327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B81ABC03-EC18-6E48-19ED-EF1F62642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3284F28-64A7-3E2D-2D01-6D1C71D76BDD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5EFC2774-D4DB-E172-B364-F4FD12CB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136EBCBA-447B-B565-2836-F468E2FFE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EAFB50F-E992-E1E6-3297-3343BB77FAB2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0CCB3D3-2B95-0CE3-8F8A-048893038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D8C5B4E-479E-B9FA-CA27-E59A72294067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1E00C-2546-41D2-E8C4-E09A11F62046}"/>
              </a:ext>
            </a:extLst>
          </p:cNvPr>
          <p:cNvSpPr/>
          <p:nvPr/>
        </p:nvSpPr>
        <p:spPr>
          <a:xfrm>
            <a:off x="385667" y="1790788"/>
            <a:ext cx="1158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7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JSON Parameter Tampering / Mass Assignment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15DF7D-860F-8131-2D49-AB5BEEAA2A5A}"/>
              </a:ext>
            </a:extLst>
          </p:cNvPr>
          <p:cNvSpPr txBox="1"/>
          <p:nvPr/>
        </p:nvSpPr>
        <p:spPr>
          <a:xfrm>
            <a:off x="385667" y="2781362"/>
            <a:ext cx="17140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b="1" dirty="0"/>
              <a:t>Mass Assignment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dirty="0"/>
              <a:t>API accepts arbitrary JSON fields.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dirty="0"/>
              <a:t>Attacker adds unauthorized fields: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b="1" dirty="0"/>
              <a:t>{ "role": "admin", "</a:t>
            </a:r>
            <a:r>
              <a:rPr lang="en-IN" sz="3600" b="1" dirty="0" err="1"/>
              <a:t>isPremium</a:t>
            </a:r>
            <a:r>
              <a:rPr lang="en-IN" sz="3600" b="1" dirty="0"/>
              <a:t>": true }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600" b="1" dirty="0"/>
              <a:t>Impact:</a:t>
            </a:r>
            <a:r>
              <a:rPr lang="en-IN" sz="3600" dirty="0"/>
              <a:t> Privilege escalation, business logic abuse.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check Proof of Concept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6505CD-0D9A-6519-5414-5248D2840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773B9C85-9814-593D-3F76-1547B0BB34F2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169D5F97-524E-1368-34FA-B922F84BE8D9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BBAFE4D4-FD3A-6C01-9B02-C5999178C89D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04B4F8DE-AD5B-450D-B486-97B1C7D76CEE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AF3A5B0B-FFC7-C1A0-8C70-3C98D316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4AEC4C07-86DB-838C-1CE5-72A971DE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CC217F-1CED-D975-50E3-5CBD8F8116F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5030FE0E-BD42-EFEA-FCF9-70794833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63178A94-789D-49F7-E709-9C3410F0F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587F736A-7A30-864B-CFD6-4F0D30FDD26B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9B3616E0-880E-8D85-DF2B-E3932D40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45705FA7-F5C7-59B9-F071-96E403848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EE8B02AF-E2E7-18C0-88A7-998994A31994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C7ED1CE8-8918-368F-6D2F-6AA447682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4EBD768-14D4-0F05-4A54-A8B747D6A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A3C77A-AF77-A81E-081A-31277033FA19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6F2B522-DEC5-1100-D772-BC98895D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DD34EB-BEE9-82AC-8BED-F8B5086204A7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AC9C7E-0441-D74C-1E67-5D6E32889985}"/>
              </a:ext>
            </a:extLst>
          </p:cNvPr>
          <p:cNvSpPr/>
          <p:nvPr/>
        </p:nvSpPr>
        <p:spPr>
          <a:xfrm>
            <a:off x="385667" y="1790788"/>
            <a:ext cx="6769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JSON Tampering?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2DD57A-79E2-A274-7FCC-7422E1953012}"/>
              </a:ext>
            </a:extLst>
          </p:cNvPr>
          <p:cNvSpPr txBox="1"/>
          <p:nvPr/>
        </p:nvSpPr>
        <p:spPr>
          <a:xfrm>
            <a:off x="385667" y="2781362"/>
            <a:ext cx="17140113" cy="318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Allowlist permitted fields server-side.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Reject extra/unexpected JSON parameters.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Don’t bind sensitive fields directly to models.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Block updates to sensitive fields server-side.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8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D93CA2-2636-4055-CDD4-D595E28F8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5D36681E-25B2-B118-2058-B89B5AEC928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B137CBBF-5B30-4E50-F9E7-346E78F2DA0D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12F25D12-1856-895F-144D-7257B39686AD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617C339-2D61-AC08-5918-65610ED39C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C0A0DFB9-ED10-1308-3A98-4207AC555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5721A52D-00C9-14F2-6C5B-B70E32C2E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611B4C18-8B89-0D57-3001-CDD670400A4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56B43402-99AF-A176-ADA1-D63A0A71C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C3F389EA-0B77-9D41-0C06-17AF38D31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6566AC19-E864-8BDD-0643-BFD1363DE741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C444DEAD-C424-12AB-7706-0A1AD182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45176005-0AAF-86E1-D9AF-5144AA852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50D57708-AC9F-E32A-7E62-05A0D60587DC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27B683FD-41CB-1987-7079-A1BAC8C6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B82B74F2-F360-4842-59E2-55F5BFF16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24A5CEE-4909-4C2B-8B88-010FE46DCF91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D7A5A07-5231-B7AD-C947-AD71E68B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FBFDEE-8553-4189-79AA-6B529D41D401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790C28-D331-B22E-E4F2-A5B5009DF786}"/>
              </a:ext>
            </a:extLst>
          </p:cNvPr>
          <p:cNvSpPr/>
          <p:nvPr/>
        </p:nvSpPr>
        <p:spPr>
          <a:xfrm>
            <a:off x="385667" y="1790788"/>
            <a:ext cx="16394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8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Remote Code Execution (Deserialization /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ViewState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/ Telerik)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F3349F-5B58-1AC9-0CB8-AA2F5112EFA3}"/>
              </a:ext>
            </a:extLst>
          </p:cNvPr>
          <p:cNvSpPr txBox="1"/>
          <p:nvPr/>
        </p:nvSpPr>
        <p:spPr>
          <a:xfrm>
            <a:off x="193043" y="2707185"/>
            <a:ext cx="171401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RCE via Unsafe Deserialization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Unvalidated </a:t>
            </a:r>
            <a:r>
              <a:rPr lang="en-US" sz="3600" dirty="0" err="1"/>
              <a:t>ViewState</a:t>
            </a:r>
            <a:r>
              <a:rPr lang="en-US" sz="3600" dirty="0"/>
              <a:t>, Telerik, or binary objects allow attacker-controlled code execution.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Attackers can craft malicious serialized payloads that execute arbitrary commands the moment the application attempts to deserialize them.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Full server takeover.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0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3880FB-D6E2-0B7B-966A-FF195AA5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00528816-D61C-7830-2847-ADD3F449D11E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B72FC0D2-3912-FAF7-E8A6-23E0FF4419AC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FD7064DE-7F4E-A582-297D-5406614726F3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13F27B4A-7A00-5AAE-7EB3-B17CC72927AE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C4ED8232-7BBB-E29A-A2D1-1752792E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1DEB7F24-3CD2-3947-2812-B204E3B2C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66C36540-57A7-B2F6-9F3D-20A399C6ED8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4524F17C-A846-415E-E510-30EF9C89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CBB74AEC-1C1D-DCEA-2203-88D6FADD7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CA5EF02-2DAB-0D9E-EDA1-A109DDFD45A6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71B1FB8F-A495-E23D-6F36-85393CC0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A5391374-1FB1-1584-4C69-9E5EB1414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8B54F13C-B600-981A-2C96-4263EEA49BCC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2B064E1D-DC6D-FF8E-0FB2-9C9B2BF32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DA81415F-3252-4AFF-BAD5-90993CFCB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BEFDAA-F3FB-A476-2EEA-2B605F208284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F0BD290-4308-8B19-16F6-597C9E4C6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A773-2A67-5FB1-85EF-E394D43BFD9E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D51D46-BADF-7F22-9EF1-89166D029174}"/>
              </a:ext>
            </a:extLst>
          </p:cNvPr>
          <p:cNvSpPr/>
          <p:nvPr/>
        </p:nvSpPr>
        <p:spPr>
          <a:xfrm>
            <a:off x="385667" y="1790788"/>
            <a:ext cx="904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RCE via Deserialization?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E63C31-9F97-4665-754C-79878F033EBC}"/>
              </a:ext>
            </a:extLst>
          </p:cNvPr>
          <p:cNvSpPr txBox="1"/>
          <p:nvPr/>
        </p:nvSpPr>
        <p:spPr>
          <a:xfrm>
            <a:off x="385667" y="2781362"/>
            <a:ext cx="17140113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signed &amp; encrypted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ViewState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Patch known Telerik/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ViewState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CVEs.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Avoid insecure binary deserialization.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Implement strong input validation.</a:t>
            </a:r>
          </a:p>
        </p:txBody>
      </p:sp>
    </p:spTree>
    <p:extLst>
      <p:ext uri="{BB962C8B-B14F-4D97-AF65-F5344CB8AC3E}">
        <p14:creationId xmlns:p14="http://schemas.microsoft.com/office/powerpoint/2010/main" val="379848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42A49C-EF8E-F148-8AD9-6807CF9C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6BF0D8B5-B993-43F6-2E07-19BC02284966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BD973B81-6DF7-EDF0-AAFC-00CA2969DB0A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B86D5438-1499-522C-E40A-6AD1AA0053D9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BCEE3824-BDBB-E3F8-D949-1AE97091915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A431AF34-E988-3589-4D54-69061603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961CFB95-A263-61A0-B841-0A3C64462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A906931A-1A90-7903-C18D-F56B720072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145B0005-3C2F-CB7D-9B40-49A6E151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674C8AD6-FCA5-F70C-0DE7-63B0AE1D8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E06C8062-4A34-3E36-D324-7A5A1978C9E9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4238CF76-FF75-1436-8946-25416A688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11D7D798-29A7-0B7E-73A4-D897BCBF8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91B8708E-A02D-86C2-A6B9-F7F5BE04A5FA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0BD115E7-E561-AEF1-AF27-D7AAEEE2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F41C0750-8F19-2D27-1769-499A251F4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564387-9429-00E8-D686-BF0E50ADA168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B5AB50-CF4C-B2C6-650C-EAE2D58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C6D9D0E-C97E-D384-CA5E-B8DFB74BF4DB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F994BC-DAD3-0386-9313-C491450A2C39}"/>
              </a:ext>
            </a:extLst>
          </p:cNvPr>
          <p:cNvSpPr/>
          <p:nvPr/>
        </p:nvSpPr>
        <p:spPr>
          <a:xfrm>
            <a:off x="385667" y="1790788"/>
            <a:ext cx="904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9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Arbitrary File Upload →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Webshell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712947-36CC-7A75-07AE-B54B472F0A59}"/>
              </a:ext>
            </a:extLst>
          </p:cNvPr>
          <p:cNvSpPr txBox="1"/>
          <p:nvPr/>
        </p:nvSpPr>
        <p:spPr>
          <a:xfrm>
            <a:off x="193043" y="2707185"/>
            <a:ext cx="17140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Unrestricted File Upload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Attacker uploads PHP/JSP/ASPX shell disguised as image.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Server executes the file → remote command execution.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Impact:</a:t>
            </a:r>
            <a:r>
              <a:rPr lang="en-US" sz="3600" dirty="0"/>
              <a:t> Full server compromise.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Proof of Concept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797C0E-5425-5567-0826-434A74BE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726CC0B-00DC-5323-BB17-FC3479744F70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51DFE851-445C-6A0F-0DAD-4E231F84BA20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DFFC7A68-6EAB-171C-7B17-126A0CE6E896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914D2AB-564C-27A1-CC75-DABFFB5D2BCC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8944F8C4-3AA6-3088-31EB-2F151AD5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5A3A5EB6-F4BB-4472-A3BD-F01AEE19F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D44B2322-1B1F-C282-39BE-F72D1584B1F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932A339-64B4-9E2B-8C28-77DD57E18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8C7A4A35-0CC4-4EB8-AF37-98E1E265A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DBC71A65-76C4-7D47-E1A4-7786078E414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B54C11AA-0B6F-F23C-CB38-C50FDC3F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68B41647-294F-DD79-829E-757769CDE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97944525-15D8-BBB3-7675-BBDF5BF10AF4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F88FBE0C-E866-FF1E-D48A-702F3F0F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40F6EE76-B002-0427-FA60-A607FD434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626964F-CB2F-4EAA-29EF-5878E5214419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008286E-76C4-F5D2-4CEE-D2E5C55A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D04C361-9FA2-3377-8472-47EFD90B4619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DDA272-DB70-EB7E-1BA1-50252510D394}"/>
              </a:ext>
            </a:extLst>
          </p:cNvPr>
          <p:cNvSpPr/>
          <p:nvPr/>
        </p:nvSpPr>
        <p:spPr>
          <a:xfrm>
            <a:off x="385667" y="1790788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Arbitrary File Upload?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42A512-8492-85EE-FC59-0C4A7487212A}"/>
              </a:ext>
            </a:extLst>
          </p:cNvPr>
          <p:cNvSpPr txBox="1"/>
          <p:nvPr/>
        </p:nvSpPr>
        <p:spPr>
          <a:xfrm>
            <a:off x="385667" y="2781362"/>
            <a:ext cx="17140113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Validate file type, extension, and MIME.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Use allowlist (images only).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Store files outside Webroot.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Rename files and remove executable permissions.</a:t>
            </a:r>
          </a:p>
        </p:txBody>
      </p:sp>
    </p:spTree>
    <p:extLst>
      <p:ext uri="{BB962C8B-B14F-4D97-AF65-F5344CB8AC3E}">
        <p14:creationId xmlns:p14="http://schemas.microsoft.com/office/powerpoint/2010/main" val="4229765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42A49C-EF8E-F148-8AD9-6807CF9C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6BF0D8B5-B993-43F6-2E07-19BC02284966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BD973B81-6DF7-EDF0-AAFC-00CA2969DB0A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B86D5438-1499-522C-E40A-6AD1AA0053D9}"/>
              </a:ext>
            </a:extLst>
          </p:cNvPr>
          <p:cNvSpPr/>
          <p:nvPr/>
        </p:nvSpPr>
        <p:spPr>
          <a:xfrm>
            <a:off x="53341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BCEE3824-BDBB-E3F8-D949-1AE97091915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A431AF34-E988-3589-4D54-69061603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961CFB95-A263-61A0-B841-0A3C64462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A906931A-1A90-7903-C18D-F56B720072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145B0005-3C2F-CB7D-9B40-49A6E151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674C8AD6-FCA5-F70C-0DE7-63B0AE1D8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E06C8062-4A34-3E36-D324-7A5A1978C9E9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4238CF76-FF75-1436-8946-25416A688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11D7D798-29A7-0B7E-73A4-D897BCBF8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91B8708E-A02D-86C2-A6B9-F7F5BE04A5FA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0BD115E7-E561-AEF1-AF27-D7AAEEE2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F41C0750-8F19-2D27-1769-499A251F4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564387-9429-00E8-D686-BF0E50ADA168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B5AB50-CF4C-B2C6-650C-EAE2D58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C6D9D0E-C97E-D384-CA5E-B8DFB74BF4DB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F994BC-DAD3-0386-9313-C491450A2C39}"/>
              </a:ext>
            </a:extLst>
          </p:cNvPr>
          <p:cNvSpPr/>
          <p:nvPr/>
        </p:nvSpPr>
        <p:spPr>
          <a:xfrm>
            <a:off x="385667" y="1790788"/>
            <a:ext cx="778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10.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Cross Site Scripting (XSS)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712947-36CC-7A75-07AE-B54B472F0A59}"/>
              </a:ext>
            </a:extLst>
          </p:cNvPr>
          <p:cNvSpPr txBox="1"/>
          <p:nvPr/>
        </p:nvSpPr>
        <p:spPr>
          <a:xfrm>
            <a:off x="193043" y="2707185"/>
            <a:ext cx="171401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Injecting malicious JS into web pages                  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Caused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by unsafe output encoding                       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session theft, redirect, data theft</a:t>
            </a: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a Live Demo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2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797C0E-5425-5567-0826-434A74BE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726CC0B-00DC-5323-BB17-FC3479744F70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51DFE851-445C-6A0F-0DAD-4E231F84BA20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DFFC7A68-6EAB-171C-7B17-126A0CE6E896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914D2AB-564C-27A1-CC75-DABFFB5D2BCC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8944F8C4-3AA6-3088-31EB-2F151AD5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5A3A5EB6-F4BB-4472-A3BD-F01AEE19F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D44B2322-1B1F-C282-39BE-F72D1584B1F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932A339-64B4-9E2B-8C28-77DD57E18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8C7A4A35-0CC4-4EB8-AF37-98E1E265A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DBC71A65-76C4-7D47-E1A4-7786078E414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B54C11AA-0B6F-F23C-CB38-C50FDC3F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68B41647-294F-DD79-829E-757769CDE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97944525-15D8-BBB3-7675-BBDF5BF10AF4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F88FBE0C-E866-FF1E-D48A-702F3F0F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40F6EE76-B002-0427-FA60-A607FD434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626964F-CB2F-4EAA-29EF-5878E5214419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008286E-76C4-F5D2-4CEE-D2E5C55A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D04C361-9FA2-3377-8472-47EFD90B4619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DDA272-DB70-EB7E-1BA1-50252510D394}"/>
              </a:ext>
            </a:extLst>
          </p:cNvPr>
          <p:cNvSpPr/>
          <p:nvPr/>
        </p:nvSpPr>
        <p:spPr>
          <a:xfrm>
            <a:off x="385667" y="1790788"/>
            <a:ext cx="398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XSS?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42A512-8492-85EE-FC59-0C4A7487212A}"/>
              </a:ext>
            </a:extLst>
          </p:cNvPr>
          <p:cNvSpPr txBox="1"/>
          <p:nvPr/>
        </p:nvSpPr>
        <p:spPr>
          <a:xfrm>
            <a:off x="385667" y="2781362"/>
            <a:ext cx="171401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Sanitization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Encoding using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AntiXSS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Encoders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HTTPOnly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flag on Cookie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 or Whitelist 3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Scripts using CSP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797C0E-5425-5567-0826-434A74BE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726CC0B-00DC-5323-BB17-FC3479744F70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51DFE851-445C-6A0F-0DAD-4E231F84BA20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DFFC7A68-6EAB-171C-7B17-126A0CE6E896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914D2AB-564C-27A1-CC75-DABFFB5D2BCC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8944F8C4-3AA6-3088-31EB-2F151AD5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5A3A5EB6-F4BB-4472-A3BD-F01AEE19F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D44B2322-1B1F-C282-39BE-F72D1584B1F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932A339-64B4-9E2B-8C28-77DD57E18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8C7A4A35-0CC4-4EB8-AF37-98E1E265A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DBC71A65-76C4-7D47-E1A4-7786078E414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B54C11AA-0B6F-F23C-CB38-C50FDC3F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68B41647-294F-DD79-829E-757769CDE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97944525-15D8-BBB3-7675-BBDF5BF10AF4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F88FBE0C-E866-FF1E-D48A-702F3F0F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40F6EE76-B002-0427-FA60-A607FD434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626964F-CB2F-4EAA-29EF-5878E5214419}"/>
              </a:ext>
            </a:extLst>
          </p:cNvPr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008286E-76C4-F5D2-4CEE-D2E5C55A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D04C361-9FA2-3377-8472-47EFD90B4619}"/>
                </a:ext>
              </a:extLst>
            </p:cNvPr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DDA272-DB70-EB7E-1BA1-50252510D394}"/>
              </a:ext>
            </a:extLst>
          </p:cNvPr>
          <p:cNvSpPr/>
          <p:nvPr/>
        </p:nvSpPr>
        <p:spPr>
          <a:xfrm>
            <a:off x="6705619" y="4728001"/>
            <a:ext cx="4876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Any Questions?</a:t>
            </a:r>
            <a:endParaRPr lang="en-IN" sz="48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49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F881BE2-7901-7450-B982-4BCA5E92B0A1}"/>
              </a:ext>
            </a:extLst>
          </p:cNvPr>
          <p:cNvGrpSpPr/>
          <p:nvPr/>
        </p:nvGrpSpPr>
        <p:grpSpPr>
          <a:xfrm>
            <a:off x="6896966" y="114432"/>
            <a:ext cx="4079875" cy="969963"/>
            <a:chOff x="7104063" y="282575"/>
            <a:chExt cx="4079875" cy="969963"/>
          </a:xfrm>
        </p:grpSpPr>
        <p:grpSp>
          <p:nvGrpSpPr>
            <p:cNvPr id="7178" name="Group 11">
              <a:extLst>
                <a:ext uri="{FF2B5EF4-FFF2-40B4-BE49-F238E27FC236}">
                  <a16:creationId xmlns:a16="http://schemas.microsoft.com/office/drawing/2014/main" xmlns="" id="{FE851590-3099-6950-EE8A-9BAF17675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4550" y="282575"/>
              <a:ext cx="3898900" cy="969963"/>
              <a:chOff x="0" y="0"/>
              <a:chExt cx="1026816" cy="255657"/>
            </a:xfrm>
          </p:grpSpPr>
          <p:sp>
            <p:nvSpPr>
              <p:cNvPr id="7179" name="Freeform 12">
                <a:extLst>
                  <a:ext uri="{FF2B5EF4-FFF2-40B4-BE49-F238E27FC236}">
                    <a16:creationId xmlns:a16="http://schemas.microsoft.com/office/drawing/2014/main" xmlns="" id="{E7328D13-1D16-B4AB-89EC-1EF292D5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816" cy="255657"/>
              </a:xfrm>
              <a:custGeom>
                <a:avLst/>
                <a:gdLst>
                  <a:gd name="T0" fmla="*/ 101274 w 1026816"/>
                  <a:gd name="T1" fmla="*/ 0 h 255657"/>
                  <a:gd name="T2" fmla="*/ 925542 w 1026816"/>
                  <a:gd name="T3" fmla="*/ 0 h 255657"/>
                  <a:gd name="T4" fmla="*/ 1026816 w 1026816"/>
                  <a:gd name="T5" fmla="*/ 101274 h 255657"/>
                  <a:gd name="T6" fmla="*/ 1026816 w 1026816"/>
                  <a:gd name="T7" fmla="*/ 154382 h 255657"/>
                  <a:gd name="T8" fmla="*/ 997154 w 1026816"/>
                  <a:gd name="T9" fmla="*/ 225994 h 255657"/>
                  <a:gd name="T10" fmla="*/ 925542 w 1026816"/>
                  <a:gd name="T11" fmla="*/ 255657 h 255657"/>
                  <a:gd name="T12" fmla="*/ 101274 w 1026816"/>
                  <a:gd name="T13" fmla="*/ 255657 h 255657"/>
                  <a:gd name="T14" fmla="*/ 29663 w 1026816"/>
                  <a:gd name="T15" fmla="*/ 225994 h 255657"/>
                  <a:gd name="T16" fmla="*/ 0 w 1026816"/>
                  <a:gd name="T17" fmla="*/ 154382 h 255657"/>
                  <a:gd name="T18" fmla="*/ 0 w 1026816"/>
                  <a:gd name="T19" fmla="*/ 101274 h 255657"/>
                  <a:gd name="T20" fmla="*/ 29663 w 1026816"/>
                  <a:gd name="T21" fmla="*/ 29663 h 255657"/>
                  <a:gd name="T22" fmla="*/ 101274 w 1026816"/>
                  <a:gd name="T23" fmla="*/ 0 h 25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6816" h="255657">
                    <a:moveTo>
                      <a:pt x="101274" y="0"/>
                    </a:moveTo>
                    <a:lnTo>
                      <a:pt x="925542" y="0"/>
                    </a:lnTo>
                    <a:cubicBezTo>
                      <a:pt x="981474" y="0"/>
                      <a:pt x="1026816" y="45342"/>
                      <a:pt x="1026816" y="101274"/>
                    </a:cubicBezTo>
                    <a:lnTo>
                      <a:pt x="1026816" y="154382"/>
                    </a:lnTo>
                    <a:cubicBezTo>
                      <a:pt x="1026816" y="181242"/>
                      <a:pt x="1016146" y="207002"/>
                      <a:pt x="997154" y="225994"/>
                    </a:cubicBezTo>
                    <a:cubicBezTo>
                      <a:pt x="978161" y="244987"/>
                      <a:pt x="952401" y="255657"/>
                      <a:pt x="925542" y="255657"/>
                    </a:cubicBezTo>
                    <a:lnTo>
                      <a:pt x="101274" y="255657"/>
                    </a:lnTo>
                    <a:cubicBezTo>
                      <a:pt x="74415" y="255657"/>
                      <a:pt x="48655" y="244987"/>
                      <a:pt x="29663" y="225994"/>
                    </a:cubicBezTo>
                    <a:cubicBezTo>
                      <a:pt x="10670" y="207002"/>
                      <a:pt x="0" y="181242"/>
                      <a:pt x="0" y="154382"/>
                    </a:cubicBezTo>
                    <a:lnTo>
                      <a:pt x="0" y="101274"/>
                    </a:lnTo>
                    <a:cubicBezTo>
                      <a:pt x="0" y="74415"/>
                      <a:pt x="10670" y="48655"/>
                      <a:pt x="29663" y="29663"/>
                    </a:cubicBezTo>
                    <a:cubicBezTo>
                      <a:pt x="48655" y="10670"/>
                      <a:pt x="74415" y="0"/>
                      <a:pt x="101274" y="0"/>
                    </a:cubicBezTo>
                    <a:close/>
                  </a:path>
                </a:pathLst>
              </a:custGeom>
              <a:solidFill>
                <a:srgbClr val="152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180" name="TextBox 13">
                <a:extLst>
                  <a:ext uri="{FF2B5EF4-FFF2-40B4-BE49-F238E27FC236}">
                    <a16:creationId xmlns:a16="http://schemas.microsoft.com/office/drawing/2014/main" xmlns="" id="{9EF33B72-B95D-0827-EF4E-4A9FBC5EA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026816" cy="30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 altLang="en-US"/>
              </a:p>
            </p:txBody>
          </p:sp>
        </p:grp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xmlns="" id="{FF25BB8A-E251-96E8-508D-06A15CB7D23E}"/>
                </a:ext>
              </a:extLst>
            </p:cNvPr>
            <p:cNvSpPr txBox="1"/>
            <p:nvPr/>
          </p:nvSpPr>
          <p:spPr>
            <a:xfrm>
              <a:off x="7104063" y="517525"/>
              <a:ext cx="4079875" cy="549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535"/>
                </a:lnSpc>
              </a:pPr>
              <a:r>
                <a:rPr lang="en-US" sz="3240" noProof="1">
                  <a:solidFill>
                    <a:srgbClr val="F0F0F0"/>
                  </a:solidFill>
                  <a:latin typeface="League Spartan" panose="00000800000000000000"/>
                </a:rPr>
                <a:t>SPONSORS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28608D1-4DD8-6D64-AA54-34B19AC6A4C0}"/>
              </a:ext>
            </a:extLst>
          </p:cNvPr>
          <p:cNvGrpSpPr/>
          <p:nvPr/>
        </p:nvGrpSpPr>
        <p:grpSpPr>
          <a:xfrm>
            <a:off x="5257902" y="8377920"/>
            <a:ext cx="8196181" cy="1724419"/>
            <a:chOff x="5257902" y="8377920"/>
            <a:chExt cx="8196181" cy="1724419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C5D056D7-1D42-C332-FAED-249E4E1AF61A}"/>
                </a:ext>
              </a:extLst>
            </p:cNvPr>
            <p:cNvSpPr txBox="1"/>
            <p:nvPr/>
          </p:nvSpPr>
          <p:spPr>
            <a:xfrm>
              <a:off x="5257902" y="8377920"/>
              <a:ext cx="8196181" cy="111078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11270"/>
                </a:lnSpc>
              </a:pPr>
              <a:r>
                <a:rPr lang="en-US" sz="8050" noProof="1">
                  <a:solidFill>
                    <a:srgbClr val="EE5126"/>
                  </a:solidFill>
                  <a:latin typeface="League Spartan" panose="00000800000000000000"/>
                </a:rPr>
                <a:t>THANK YOU</a:t>
              </a:r>
            </a:p>
          </p:txBody>
        </p:sp>
        <p:sp>
          <p:nvSpPr>
            <p:cNvPr id="7173" name="AutoShape 6">
              <a:extLst>
                <a:ext uri="{FF2B5EF4-FFF2-40B4-BE49-F238E27FC236}">
                  <a16:creationId xmlns:a16="http://schemas.microsoft.com/office/drawing/2014/main" xmlns="" id="{D8232221-DAA7-DA36-8503-B6F5DD59C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7577" y="9496326"/>
              <a:ext cx="64768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182" name="TextBox 15">
              <a:extLst>
                <a:ext uri="{FF2B5EF4-FFF2-40B4-BE49-F238E27FC236}">
                  <a16:creationId xmlns:a16="http://schemas.microsoft.com/office/drawing/2014/main" xmlns="" id="{BD0E5C5D-07F1-9501-6EA7-21038DC63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3069" y="9486786"/>
              <a:ext cx="718584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4763"/>
                </a:lnSpc>
              </a:pPr>
              <a:r>
                <a:rPr lang="en-US" altLang="zh-CN" sz="3300" dirty="0">
                  <a:solidFill>
                    <a:srgbClr val="15234D"/>
                  </a:solidFill>
                  <a:latin typeface="Canva Sans"/>
                </a:rPr>
                <a:t>Stay Tuned For </a:t>
              </a:r>
              <a:r>
                <a:rPr lang="en-US" altLang="zh-CN" sz="33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11th</a:t>
              </a:r>
              <a:r>
                <a:rPr lang="en-US" altLang="zh-CN" sz="3300" dirty="0">
                  <a:solidFill>
                    <a:srgbClr val="15234D"/>
                  </a:solidFill>
                  <a:latin typeface="Canva Sans"/>
                </a:rPr>
                <a:t> Dot Net Day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92" y="1450859"/>
            <a:ext cx="14288413" cy="80283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15381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:~$WHOAMI &gt; SMIT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SHAH (https://in.linkedin.com/in/smitbshah)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338" y="2635209"/>
            <a:ext cx="11810780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300" b="1" dirty="0">
                <a:solidFill>
                  <a:srgbClr val="FF0000"/>
                </a:solidFill>
              </a:rPr>
              <a:t>:~$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10+ Years experienced Ethical Hacker, Security Researcher, Bug Bounty Hunter &amp; an Entrepreneur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Co-founder &amp; CEO of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eSecurify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Technologies LLP</a:t>
            </a:r>
          </a:p>
          <a:p>
            <a:pPr marL="0" indent="0">
              <a:buNone/>
            </a:pPr>
            <a:endParaRPr lang="en-US" sz="23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Securing 100+ Banks, 50+ Stock Brokers &amp; 150+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SaaS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Products across the globe</a:t>
            </a:r>
          </a:p>
          <a:p>
            <a:pPr marL="0" indent="0">
              <a:buNone/>
            </a:pPr>
            <a:endParaRPr lang="en-US" sz="2300" b="1" dirty="0"/>
          </a:p>
          <a:p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Acknowledged as “Most Valued Hacker” by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Hackerone</a:t>
            </a:r>
            <a:endParaRPr lang="en-US" sz="23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Proud Member of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Synack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Red Team (SRT)</a:t>
            </a:r>
            <a:endParaRPr lang="en-US" sz="23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Speaker at International Security Conference CS7,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TheHackersMeetup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, GDG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Devfest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Ahmedabad, ICAI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Surat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, ICAI Jamnagar, and many more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Appeared on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TechnoGuru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Show by GSTV on every Saturday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Live Talk Show on GSTV, GTPL &amp;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Sandesh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for various cyber crime frauds 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:~$ 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Young Achiever’s Award by </a:t>
            </a: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Marwadi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 University</a:t>
            </a:r>
          </a:p>
          <a:p>
            <a:endParaRPr lang="en-IN" sz="23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2647986"/>
            <a:ext cx="5257662" cy="70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5503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Why Security Matters?</a:t>
            </a:r>
            <a:endParaRPr lang="en-IN" sz="36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67" y="2781362"/>
            <a:ext cx="17140113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400" b="1" dirty="0">
                <a:solidFill>
                  <a:srgbClr val="FF0000"/>
                </a:solidFill>
              </a:rPr>
              <a:t>:~$</a:t>
            </a:r>
            <a:r>
              <a:rPr lang="en-US" sz="3400" b="1" dirty="0"/>
              <a:t> </a:t>
            </a:r>
            <a:r>
              <a:rPr lang="en-US" sz="3400" dirty="0" err="1">
                <a:latin typeface="Arial" panose="020B0604020202020204" pitchFamily="34" charset="0"/>
              </a:rPr>
              <a:t>Cyberattacks</a:t>
            </a:r>
            <a:r>
              <a:rPr lang="en-US" sz="3400" dirty="0">
                <a:latin typeface="Arial" panose="020B0604020202020204" pitchFamily="34" charset="0"/>
              </a:rPr>
              <a:t> on web applications have increased by </a:t>
            </a:r>
            <a:r>
              <a:rPr lang="en-US" sz="3400" b="1" dirty="0">
                <a:latin typeface="Arial" panose="020B0604020202020204" pitchFamily="34" charset="0"/>
              </a:rPr>
              <a:t>250% in the last 3 years</a:t>
            </a:r>
          </a:p>
          <a:p>
            <a:pPr marL="0" indent="0">
              <a:buNone/>
            </a:pPr>
            <a:endParaRPr lang="en-US" sz="3400" b="1" dirty="0"/>
          </a:p>
          <a:p>
            <a:pPr lvl="0" eaLnBrk="0" hangingPunct="0"/>
            <a:r>
              <a:rPr lang="en-US" sz="3400" b="1" dirty="0">
                <a:solidFill>
                  <a:srgbClr val="FF0000"/>
                </a:solidFill>
              </a:rPr>
              <a:t>:~$ </a:t>
            </a:r>
            <a:r>
              <a:rPr lang="en-US" sz="3400" dirty="0">
                <a:latin typeface="Arial" panose="020B0604020202020204" pitchFamily="34" charset="0"/>
              </a:rPr>
              <a:t>70% of breaches happen due to </a:t>
            </a:r>
            <a:r>
              <a:rPr lang="en-US" sz="3400" b="1" dirty="0">
                <a:latin typeface="Arial" panose="020B0604020202020204" pitchFamily="34" charset="0"/>
              </a:rPr>
              <a:t>exploitable vulnerabilities in application code</a:t>
            </a:r>
            <a:endParaRPr lang="en-US" sz="3400" dirty="0">
              <a:latin typeface="Arial" panose="020B0604020202020204" pitchFamily="34" charset="0"/>
            </a:endParaRPr>
          </a:p>
          <a:p>
            <a:pPr lvl="0" eaLnBrk="0" hangingPunct="0"/>
            <a:endParaRPr lang="en-US" sz="34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sz="3400" b="1" dirty="0">
                <a:solidFill>
                  <a:srgbClr val="FF0000"/>
                </a:solidFill>
              </a:rPr>
              <a:t>:~$ </a:t>
            </a:r>
            <a:r>
              <a:rPr lang="en-US" sz="3400" dirty="0">
                <a:latin typeface="Arial" panose="020B0604020202020204" pitchFamily="34" charset="0"/>
              </a:rPr>
              <a:t>A single security flaw can expose </a:t>
            </a:r>
            <a:r>
              <a:rPr lang="en-US" sz="3400" b="1" dirty="0">
                <a:latin typeface="Arial" panose="020B0604020202020204" pitchFamily="34" charset="0"/>
              </a:rPr>
              <a:t>customer data, business reputation, and revenue</a:t>
            </a:r>
            <a:endParaRPr lang="en-US" sz="3400" dirty="0">
              <a:latin typeface="Arial" panose="020B0604020202020204" pitchFamily="34" charset="0"/>
            </a:endParaRPr>
          </a:p>
          <a:p>
            <a:pPr lvl="0" eaLnBrk="0" hangingPunct="0"/>
            <a:endParaRPr lang="en-US" sz="34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sz="3400" b="1" dirty="0">
                <a:solidFill>
                  <a:srgbClr val="FF0000"/>
                </a:solidFill>
              </a:rPr>
              <a:t>:~$ </a:t>
            </a:r>
            <a:r>
              <a:rPr lang="en-US" sz="3400" dirty="0">
                <a:latin typeface="Arial" panose="020B0604020202020204" pitchFamily="34" charset="0"/>
              </a:rPr>
              <a:t>Modern .NET applications are complex - APIs, cloud, </a:t>
            </a:r>
            <a:r>
              <a:rPr lang="en-US" sz="3400" dirty="0" err="1">
                <a:latin typeface="Arial" panose="020B0604020202020204" pitchFamily="34" charset="0"/>
              </a:rPr>
              <a:t>microservices</a:t>
            </a:r>
            <a:r>
              <a:rPr lang="en-US" sz="3400" dirty="0">
                <a:latin typeface="Arial" panose="020B0604020202020204" pitchFamily="34" charset="0"/>
              </a:rPr>
              <a:t>, etc. increasing attack surface</a:t>
            </a:r>
          </a:p>
          <a:p>
            <a:pPr lvl="0" eaLnBrk="0" hangingPunct="0"/>
            <a:endParaRPr lang="en-US" sz="2800" dirty="0">
              <a:latin typeface="Arial" panose="020B0604020202020204" pitchFamily="34" charset="0"/>
            </a:endParaRPr>
          </a:p>
          <a:p>
            <a:pPr lvl="0" algn="ctr" eaLnBrk="0" hangingPunct="0"/>
            <a:endParaRPr lang="en-US" sz="4000" b="1" dirty="0"/>
          </a:p>
          <a:p>
            <a:pPr lvl="0" algn="ctr" eaLnBrk="0" hangingPunct="0"/>
            <a:r>
              <a:rPr lang="en-US" sz="4000" b="1" dirty="0"/>
              <a:t>Security is no longer optional, it must be part of development</a:t>
            </a:r>
            <a:endParaRPr lang="en-US" sz="40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5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5021098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Attackers Think?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2" y="431598"/>
            <a:ext cx="9357827" cy="93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Attackers Think?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67" y="2781362"/>
            <a:ext cx="1714011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sz="3400" b="1" dirty="0">
                <a:solidFill>
                  <a:srgbClr val="FF0000"/>
                </a:solidFill>
              </a:rPr>
              <a:t>:~$ </a:t>
            </a:r>
            <a:r>
              <a:rPr lang="en-US" sz="3600" dirty="0">
                <a:latin typeface="Arial" panose="020B0604020202020204" pitchFamily="34" charset="0"/>
              </a:rPr>
              <a:t>Attackers don’t follow application rules &amp; validations</a:t>
            </a:r>
          </a:p>
          <a:p>
            <a:pPr lvl="0" eaLnBrk="0" hangingPunct="0"/>
            <a:endParaRPr lang="en-US" sz="36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sz="3600" b="1" dirty="0">
                <a:solidFill>
                  <a:srgbClr val="FF0000"/>
                </a:solidFill>
              </a:rPr>
              <a:t>:~$ </a:t>
            </a:r>
            <a:r>
              <a:rPr lang="en-US" sz="3600" dirty="0">
                <a:latin typeface="Arial" panose="020B0604020202020204" pitchFamily="34" charset="0"/>
              </a:rPr>
              <a:t>They input what the system doesn’t expect</a:t>
            </a:r>
          </a:p>
          <a:p>
            <a:pPr lvl="0" eaLnBrk="0" hangingPunct="0"/>
            <a:endParaRPr lang="en-US" sz="36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sz="3600" b="1" dirty="0">
                <a:solidFill>
                  <a:srgbClr val="FF0000"/>
                </a:solidFill>
              </a:rPr>
              <a:t>:~$ </a:t>
            </a:r>
            <a:r>
              <a:rPr lang="en-US" sz="3600" dirty="0">
                <a:latin typeface="Arial" panose="020B0604020202020204" pitchFamily="34" charset="0"/>
              </a:rPr>
              <a:t>They look for trust boundaries to break</a:t>
            </a:r>
          </a:p>
          <a:p>
            <a:pPr lvl="0" eaLnBrk="0" hangingPunct="0"/>
            <a:endParaRPr lang="en-US" sz="36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sz="3600" b="1" dirty="0">
                <a:solidFill>
                  <a:srgbClr val="FF0000"/>
                </a:solidFill>
              </a:rPr>
              <a:t>:~$ </a:t>
            </a:r>
            <a:r>
              <a:rPr lang="en-US" sz="3600" dirty="0">
                <a:latin typeface="Arial" panose="020B0604020202020204" pitchFamily="34" charset="0"/>
              </a:rPr>
              <a:t>Their goal: an entry point → privilege → data</a:t>
            </a:r>
          </a:p>
          <a:p>
            <a:pPr marL="0" indent="0" algn="just">
              <a:buNone/>
            </a:pPr>
            <a:endParaRPr lang="en-US" sz="3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algn="ctr" eaLnBrk="0" hangingPunct="0"/>
            <a:r>
              <a:rPr lang="en-US" sz="4000" b="1" dirty="0"/>
              <a:t>Security Thumb Rule says “</a:t>
            </a:r>
            <a:r>
              <a:rPr lang="en-US" sz="4000" b="1" i="1" dirty="0"/>
              <a:t>Never Trust User Input”</a:t>
            </a:r>
            <a:endParaRPr lang="en-US" sz="40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500" b="1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11835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OWASP Top 10 : 2021 - Vulnerability Categories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67" y="2705164"/>
            <a:ext cx="17140113" cy="6942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IN" sz="3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A01: Broken Access Control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A02: Cryptographic Failures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A03: Injection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A04: Insecure Design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A05: Security Misconfiguration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A06: Vulnerable and Outdated Components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A07: Identification and Authentication Failures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A08: Software and Data Integrity Failures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A09: Security Logging and Monitoring Failures</a:t>
            </a:r>
            <a:b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000" b="1" dirty="0">
                <a:solidFill>
                  <a:srgbClr val="FF0000"/>
                </a:solidFill>
                <a:cs typeface="Arial" panose="020B0604020202020204" pitchFamily="34" charset="0"/>
              </a:rPr>
              <a:t>:~$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A10: Server-Side Request Forgery (SSRF)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9555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1. SQL Injection on Login &amp; Web Forms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67" y="2781362"/>
            <a:ext cx="171401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SQL Injection in login query leads to full bypass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 input: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0' OR '0'='0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Occurs due to string-based dynamic SQL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Account takeover + admin access + database access</a:t>
            </a: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proceed with Live Demo</a:t>
            </a:r>
          </a:p>
        </p:txBody>
      </p:sp>
    </p:spTree>
    <p:extLst>
      <p:ext uri="{BB962C8B-B14F-4D97-AF65-F5344CB8AC3E}">
        <p14:creationId xmlns:p14="http://schemas.microsoft.com/office/powerpoint/2010/main" val="35924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700E20-085A-1073-A9F7-D6E26167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3F91A15-69CE-D443-4F65-887212F820E7}"/>
              </a:ext>
            </a:extLst>
          </p:cNvPr>
          <p:cNvSpPr/>
          <p:nvPr/>
        </p:nvSpPr>
        <p:spPr>
          <a:xfrm>
            <a:off x="0" y="0"/>
            <a:ext cx="18288000" cy="103211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3570F36-9B6F-FA8E-BF85-CEF607A6DAB5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45F90841-C238-D2B5-03FE-BB332559B1F5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2CC9DBC9-B2BE-EDB7-87AA-14890079E44F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xmlns="" id="{6A6993F6-5411-1E8C-78F0-D0FF5F0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BB61CD31-D640-AB73-ECD5-A69D02A6C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12D2CC2-C284-FBF7-0EEA-99D4603F40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B270B74-F4AE-FBB9-9A7A-C630DF11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7BB16FCA-20F4-AA8B-9B35-70F49FA5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F784B91F-FA0C-7195-0419-6A95A5CA4978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370E1780-E84D-E9E9-E654-D002C7E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C319D663-0572-11AA-F14E-9D925B87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AB5262BF-53A1-19F3-7525-F53B38B18CE3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351CF2D3-DF5D-0EA5-FDC9-FCF7F218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030B0F9C-A2ED-71A7-0F18-133F658D5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667" y="422782"/>
            <a:ext cx="3311043" cy="945225"/>
            <a:chOff x="9617276" y="7859864"/>
            <a:chExt cx="6019882" cy="1654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6" y="7859864"/>
              <a:ext cx="6019882" cy="10793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17276" y="9029598"/>
              <a:ext cx="6019882" cy="4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/>
                <a:t>A CERT-In Empaneled </a:t>
              </a:r>
              <a:r>
                <a:rPr lang="en-IN" sz="1200" dirty="0" err="1"/>
                <a:t>Cybersecurity</a:t>
              </a:r>
              <a:r>
                <a:rPr lang="en-IN" sz="1200" dirty="0"/>
                <a:t> Auditor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667" y="1790788"/>
            <a:ext cx="6516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How to Fix SQL Injection?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67" y="2781362"/>
            <a:ext cx="17140113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Always use parameterized queries</a:t>
            </a: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EF/LINQ instead of raw SQL                              </a:t>
            </a: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Password hashing                                        </a:t>
            </a:r>
          </a:p>
          <a:p>
            <a:pPr marL="742950" lvl="0" indent="-7429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Input validation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67" y="3682994"/>
            <a:ext cx="17521103" cy="34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1199</Words>
  <Application>Microsoft Office PowerPoint</Application>
  <PresentationFormat>Custom</PresentationFormat>
  <Paragraphs>218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League Spartan</vt:lpstr>
      <vt:lpstr>Aptos</vt:lpstr>
      <vt:lpstr>宋体</vt:lpstr>
      <vt:lpstr>Consolas</vt:lpstr>
      <vt:lpstr>Lato Bold</vt:lpstr>
      <vt:lpstr>Canva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</dc:title>
  <cp:lastModifiedBy>Microsoft account</cp:lastModifiedBy>
  <cp:revision>33</cp:revision>
  <dcterms:created xsi:type="dcterms:W3CDTF">2006-08-16T00:00:00Z</dcterms:created>
  <dcterms:modified xsi:type="dcterms:W3CDTF">2025-12-13T01:31:24Z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8AA6EA5834D1493481FD28FE0CCEFEAF_13</vt:lpwstr>
  </property>
  <property fmtid="{D5CDD505-2E9C-101B-9397-08002B2CF9AE}" pid="3" name="KSOProductBuildVer">
    <vt:lpwstr>1033-12.2.0.13359</vt:lpwstr>
  </property>
</Properties>
</file>